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ctiveX/activeX1.xml" ContentType="application/vnd.ms-office.activeX+xml"/>
  <Override PartName="/ppt/tags/tag2.xml" ContentType="application/vnd.openxmlformats-officedocument.presentationml.tags+xml"/>
  <Override PartName="/ppt/activeX/activeX2.xml" ContentType="application/vnd.ms-office.activeX+xml"/>
  <Override PartName="/ppt/tags/tag3.xml" ContentType="application/vnd.openxmlformats-officedocument.presentationml.tags+xml"/>
  <Override PartName="/ppt/activeX/activeX3.xml" ContentType="application/vnd.ms-office.activeX+xml"/>
  <Override PartName="/ppt/tags/tag4.xml" ContentType="application/vnd.openxmlformats-officedocument.presentationml.tags+xml"/>
  <Override PartName="/ppt/activeX/activeX4.xml" ContentType="application/vnd.ms-office.activeX+xml"/>
  <Override PartName="/ppt/tags/tag5.xml" ContentType="application/vnd.openxmlformats-officedocument.presentationml.tags+xml"/>
  <Override PartName="/ppt/activeX/activeX5.xml" ContentType="application/vnd.ms-office.activeX+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8"/>
  </p:notesMasterIdLst>
  <p:handoutMasterIdLst>
    <p:handoutMasterId r:id="rId39"/>
  </p:handoutMasterIdLst>
  <p:sldIdLst>
    <p:sldId id="561" r:id="rId2"/>
    <p:sldId id="500" r:id="rId3"/>
    <p:sldId id="501" r:id="rId4"/>
    <p:sldId id="517" r:id="rId5"/>
    <p:sldId id="518" r:id="rId6"/>
    <p:sldId id="563" r:id="rId7"/>
    <p:sldId id="542" r:id="rId8"/>
    <p:sldId id="502" r:id="rId9"/>
    <p:sldId id="543" r:id="rId10"/>
    <p:sldId id="503" r:id="rId11"/>
    <p:sldId id="504" r:id="rId12"/>
    <p:sldId id="505" r:id="rId13"/>
    <p:sldId id="522" r:id="rId14"/>
    <p:sldId id="556" r:id="rId15"/>
    <p:sldId id="544" r:id="rId16"/>
    <p:sldId id="545" r:id="rId17"/>
    <p:sldId id="546" r:id="rId18"/>
    <p:sldId id="549" r:id="rId19"/>
    <p:sldId id="551" r:id="rId20"/>
    <p:sldId id="552" r:id="rId21"/>
    <p:sldId id="550" r:id="rId22"/>
    <p:sldId id="520" r:id="rId23"/>
    <p:sldId id="531" r:id="rId24"/>
    <p:sldId id="506" r:id="rId25"/>
    <p:sldId id="533" r:id="rId26"/>
    <p:sldId id="557" r:id="rId27"/>
    <p:sldId id="534" r:id="rId28"/>
    <p:sldId id="523" r:id="rId29"/>
    <p:sldId id="559" r:id="rId30"/>
    <p:sldId id="524" r:id="rId31"/>
    <p:sldId id="562" r:id="rId32"/>
    <p:sldId id="525" r:id="rId33"/>
    <p:sldId id="537" r:id="rId34"/>
    <p:sldId id="514" r:id="rId35"/>
    <p:sldId id="527" r:id="rId36"/>
    <p:sldId id="529" r:id="rId37"/>
  </p:sldIdLst>
  <p:sldSz cx="9144000" cy="6858000" type="screen4x3"/>
  <p:notesSz cx="6858000" cy="9144000"/>
  <p:custDataLst>
    <p:tags r:id="rId40"/>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00"/>
    <a:srgbClr val="969696"/>
    <a:srgbClr val="66CCFF"/>
    <a:srgbClr val="B2B2B2"/>
    <a:srgbClr val="003300"/>
    <a:srgbClr val="66FF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51" autoAdjust="0"/>
    <p:restoredTop sz="94618" autoAdjust="0"/>
  </p:normalViewPr>
  <p:slideViewPr>
    <p:cSldViewPr snapToGrid="0" snapToObjects="1">
      <p:cViewPr varScale="1">
        <p:scale>
          <a:sx n="147" d="100"/>
          <a:sy n="147" d="100"/>
        </p:scale>
        <p:origin x="-582" y="-9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00" d="100"/>
        <a:sy n="100" d="100"/>
      </p:scale>
      <p:origin x="0" y="0"/>
    </p:cViewPr>
  </p:notesTextViewPr>
  <p:sorterViewPr>
    <p:cViewPr>
      <p:scale>
        <a:sx n="100" d="100"/>
        <a:sy n="100" d="100"/>
      </p:scale>
      <p:origin x="0" y="13152"/>
    </p:cViewPr>
  </p:sorterViewPr>
  <p:notesViewPr>
    <p:cSldViewPr snapToGrid="0" snapToObjects="1">
      <p:cViewPr varScale="1">
        <p:scale>
          <a:sx n="60" d="100"/>
          <a:sy n="60" d="100"/>
        </p:scale>
        <p:origin x="-7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28.xml"/><Relationship Id="rId13" Type="http://schemas.openxmlformats.org/officeDocument/2006/relationships/slide" Target="slides/slide36.xml"/><Relationship Id="rId3" Type="http://schemas.openxmlformats.org/officeDocument/2006/relationships/slide" Target="slides/slide5.xml"/><Relationship Id="rId7" Type="http://schemas.openxmlformats.org/officeDocument/2006/relationships/slide" Target="slides/slide24.xml"/><Relationship Id="rId12" Type="http://schemas.openxmlformats.org/officeDocument/2006/relationships/slide" Target="slides/slide35.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22.xml"/><Relationship Id="rId11" Type="http://schemas.openxmlformats.org/officeDocument/2006/relationships/slide" Target="slides/slide34.xml"/><Relationship Id="rId5" Type="http://schemas.openxmlformats.org/officeDocument/2006/relationships/slide" Target="slides/slide11.xml"/><Relationship Id="rId10" Type="http://schemas.openxmlformats.org/officeDocument/2006/relationships/slide" Target="slides/slide32.xml"/><Relationship Id="rId4" Type="http://schemas.openxmlformats.org/officeDocument/2006/relationships/slide" Target="slides/slide8.xml"/><Relationship Id="rId9" Type="http://schemas.openxmlformats.org/officeDocument/2006/relationships/slide" Target="slides/slide30.xml"/></Relationships>
</file>

<file path=ppt/activeX/activeX1.xml><?xml version="1.0" encoding="utf-8"?>
<ax:ocx xmlns:ax="http://schemas.microsoft.com/office/2006/activeX" xmlns:r="http://schemas.openxmlformats.org/officeDocument/2006/relationships" ax:classid="{D27CDB6E-AE6D-11CF-96B8-444553540000}" ax:persistence="persistPropertyBag">
  <ax:ocxPr ax:name="_cx" ax:value="14164"/>
  <ax:ocxPr ax:name="_cy" ax:value="13079"/>
  <ax:ocxPr ax:name="FlashVars" ax:value=""/>
  <ax:ocxPr ax:name="Movie" ax:value="F:\Scan\Graphics-Department Server\Job Folder\Powerpoint-Work\Powerpoint-MH_DCM-Text Art Edit\MADER-Text Edit\Incoming\Animation files - SWF\ch08\How the NAD+ Works\nad.swf"/>
  <ax:ocxPr ax:name="Src" ax:value="F:\Scan\Graphics-Department Server\Job Folder\Powerpoint-Work\Powerpoint-MH_DCM-Text Art Edit\MADER-Text Edit\Incoming\Animation files - SWF\ch08\How the NAD+ Works\nad.swf"/>
  <ax:ocxPr ax:name="WMode" ax:value="Window"/>
  <ax:ocxPr ax:name="Play" ax:value="0"/>
  <ax:ocxPr ax:name="Loop" ax:value="-1"/>
  <ax:ocxPr ax:name="Quality" ax:value="High"/>
  <ax:ocxPr ax:name="SAlign" ax:value=""/>
  <ax:ocxPr ax:name="Menu" ax:value="-1"/>
  <ax:ocxPr ax:name="Base" ax:value=""/>
  <ax:ocxPr ax:name="AllowScriptAccess" ax:value=""/>
  <ax:ocxPr ax:name="Scale" ax:value="ShowAll"/>
  <ax:ocxPr ax:name="DeviceFont" ax:value="0"/>
  <ax:ocxPr ax:name="EmbedMovie" ax:value="-1"/>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activeX/activeX2.xml><?xml version="1.0" encoding="utf-8"?>
<ax:ocx xmlns:ax="http://schemas.microsoft.com/office/2006/activeX" xmlns:r="http://schemas.openxmlformats.org/officeDocument/2006/relationships" ax:classid="{D27CDB6E-AE6D-11CF-96B8-444553540000}" ax:persistence="persistPropertyBag">
  <ax:ocxPr ax:name="_cx" ax:value="14129"/>
  <ax:ocxPr ax:name="_cy" ax:value="13044"/>
  <ax:ocxPr ax:name="FlashVars" ax:value=""/>
  <ax:ocxPr ax:name="Movie" ax:value="F:\Scan\Graphics-Department Server\Job Folder\Powerpoint-Work\Powerpoint-MH_DCM-Text Art Edit\MADER-Text Edit\Incoming\Animation files - SWF\ch08\How Glycolysis Works\glycolysis.swf"/>
  <ax:ocxPr ax:name="Src" ax:value="F:\Scan\Graphics-Department Server\Job Folder\Powerpoint-Work\Powerpoint-MH_DCM-Text Art Edit\MADER-Text Edit\Incoming\Animation files - SWF\ch08\How Glycolysis Works\glycolysis.swf"/>
  <ax:ocxPr ax:name="WMode" ax:value="Window"/>
  <ax:ocxPr ax:name="Play" ax:value="0"/>
  <ax:ocxPr ax:name="Loop" ax:value="-1"/>
  <ax:ocxPr ax:name="Quality" ax:value="High"/>
  <ax:ocxPr ax:name="SAlign" ax:value=""/>
  <ax:ocxPr ax:name="Menu" ax:value="-1"/>
  <ax:ocxPr ax:name="Base" ax:value=""/>
  <ax:ocxPr ax:name="AllowScriptAccess" ax:value=""/>
  <ax:ocxPr ax:name="Scale" ax:value="ShowAll"/>
  <ax:ocxPr ax:name="DeviceFont" ax:value="0"/>
  <ax:ocxPr ax:name="EmbedMovie" ax:value="-1"/>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activeX/activeX3.xml><?xml version="1.0" encoding="utf-8"?>
<ax:ocx xmlns:ax="http://schemas.microsoft.com/office/2006/activeX" xmlns:r="http://schemas.openxmlformats.org/officeDocument/2006/relationships" ax:classid="{D27CDB6E-AE6D-11CF-96B8-444553540000}" ax:persistence="persistPropertyBag">
  <ax:ocxPr ax:name="_cx" ax:value="14005"/>
  <ax:ocxPr ax:name="_cy" ax:value="12929"/>
  <ax:ocxPr ax:name="FlashVars" ax:value=""/>
  <ax:ocxPr ax:name="Movie" ax:value="F:\Scan\Graphics-Department Server\Job Folder\Powerpoint-Work\Powerpoint-MH_DCM-Text Art Edit\MADER-Text Edit\Incoming\Animation files - SWF\ch08\How the Krebs Cycle Works\krebsCycle.swf"/>
  <ax:ocxPr ax:name="Src" ax:value="F:\Scan\Graphics-Department Server\Job Folder\Powerpoint-Work\Powerpoint-MH_DCM-Text Art Edit\MADER-Text Edit\Incoming\Animation files - SWF\ch08\How the Krebs Cycle Works\krebsCycle.swf"/>
  <ax:ocxPr ax:name="WMode" ax:value="Window"/>
  <ax:ocxPr ax:name="Play" ax:value="0"/>
  <ax:ocxPr ax:name="Loop" ax:value="-1"/>
  <ax:ocxPr ax:name="Quality" ax:value="High"/>
  <ax:ocxPr ax:name="SAlign" ax:value=""/>
  <ax:ocxPr ax:name="Menu" ax:value="-1"/>
  <ax:ocxPr ax:name="Base" ax:value=""/>
  <ax:ocxPr ax:name="AllowScriptAccess" ax:value=""/>
  <ax:ocxPr ax:name="Scale" ax:value="ShowAll"/>
  <ax:ocxPr ax:name="DeviceFont" ax:value="0"/>
  <ax:ocxPr ax:name="EmbedMovie" ax:value="-1"/>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activeX/activeX4.xml><?xml version="1.0" encoding="utf-8"?>
<ax:ocx xmlns:ax="http://schemas.microsoft.com/office/2006/activeX" xmlns:r="http://schemas.openxmlformats.org/officeDocument/2006/relationships" ax:classid="{D27CDB6E-AE6D-11CF-96B8-444553540000}" ax:persistence="persistPropertyBag">
  <ax:ocxPr ax:name="_cx" ax:value="13855"/>
  <ax:ocxPr ax:name="_cy" ax:value="12788"/>
  <ax:ocxPr ax:name="FlashVars" ax:value=""/>
  <ax:ocxPr ax:name="Movie" ax:value="F:\Scan\Graphics-Department Server\Job Folder\Powerpoint-Work\Powerpoint-MH_DCM-Text Art Edit\MADER-Text Edit\Incoming\Animation files - SWF\ch08\Proton Pump\protonPump.swf"/>
  <ax:ocxPr ax:name="Src" ax:value="F:\Scan\Graphics-Department Server\Job Folder\Powerpoint-Work\Powerpoint-MH_DCM-Text Art Edit\MADER-Text Edit\Incoming\Animation files - SWF\ch08\Proton Pump\protonPump.swf"/>
  <ax:ocxPr ax:name="WMode" ax:value="Window"/>
  <ax:ocxPr ax:name="Play" ax:value="0"/>
  <ax:ocxPr ax:name="Loop" ax:value="-1"/>
  <ax:ocxPr ax:name="Quality" ax:value="High"/>
  <ax:ocxPr ax:name="SAlign" ax:value=""/>
  <ax:ocxPr ax:name="Menu" ax:value="-1"/>
  <ax:ocxPr ax:name="Base" ax:value=""/>
  <ax:ocxPr ax:name="AllowScriptAccess" ax:value=""/>
  <ax:ocxPr ax:name="Scale" ax:value="ShowAll"/>
  <ax:ocxPr ax:name="DeviceFont" ax:value="0"/>
  <ax:ocxPr ax:name="EmbedMovie" ax:value="-1"/>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activeX/activeX5.xml><?xml version="1.0" encoding="utf-8"?>
<ax:ocx xmlns:ax="http://schemas.microsoft.com/office/2006/activeX" xmlns:r="http://schemas.openxmlformats.org/officeDocument/2006/relationships" ax:classid="{D27CDB6E-AE6D-11CF-96B8-444553540000}" ax:persistence="persistPropertyBag">
  <ax:ocxPr ax:name="_cx" ax:value="13697"/>
  <ax:ocxPr ax:name="_cy" ax:value="12647"/>
  <ax:ocxPr ax:name="FlashVars" ax:value=""/>
  <ax:ocxPr ax:name="Movie" ax:value="F:\Scan\Graphics-Department Server\Job Folder\Powerpoint-Work\Powerpoint-MH_DCM-Text Art Edit\MADER-Text Edit\Incoming\Animation files - SWF\ch08\Electron Transport System and Formation of ATP\electon_transport_system.swf"/>
  <ax:ocxPr ax:name="Src" ax:value="F:\Scan\Graphics-Department Server\Job Folder\Powerpoint-Work\Powerpoint-MH_DCM-Text Art Edit\MADER-Text Edit\Incoming\Animation files - SWF\ch08\Electron Transport System and Formation of ATP\electon_transport_system.swf"/>
  <ax:ocxPr ax:name="WMode" ax:value="Window"/>
  <ax:ocxPr ax:name="Play" ax:value="0"/>
  <ax:ocxPr ax:name="Loop" ax:value="-1"/>
  <ax:ocxPr ax:name="Quality" ax:value="High"/>
  <ax:ocxPr ax:name="SAlign" ax:value=""/>
  <ax:ocxPr ax:name="Menu" ax:value="-1"/>
  <ax:ocxPr ax:name="Base" ax:value=""/>
  <ax:ocxPr ax:name="AllowScriptAccess" ax:value=""/>
  <ax:ocxPr ax:name="Scale" ax:value="ShowAll"/>
  <ax:ocxPr ax:name="DeviceFont" ax:value="0"/>
  <ax:ocxPr ax:name="EmbedMovie" ax:value="-1"/>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757238" cy="182563"/>
          </a:xfrm>
          <a:prstGeom prst="rect">
            <a:avLst/>
          </a:prstGeom>
          <a:noFill/>
          <a:ln w="9525">
            <a:noFill/>
            <a:miter lim="800000"/>
            <a:headEnd/>
            <a:tailEnd/>
          </a:ln>
          <a:effectLst/>
        </p:spPr>
        <p:txBody>
          <a:bodyPr vert="horz" wrap="none" lIns="91440" tIns="0" rIns="91440" bIns="0" numCol="1" anchor="t" anchorCtr="0" compatLnSpc="1">
            <a:prstTxWarp prst="textNoShape">
              <a:avLst/>
            </a:prstTxWarp>
            <a:spAutoFit/>
          </a:bodyPr>
          <a:lstStyle>
            <a:lvl1pPr>
              <a:defRPr sz="1200">
                <a:latin typeface="Arial" charset="0"/>
                <a:cs typeface="Arial" charset="0"/>
              </a:defRPr>
            </a:lvl1pPr>
          </a:lstStyle>
          <a:p>
            <a:pPr>
              <a:defRPr/>
            </a:pPr>
            <a:r>
              <a:rPr lang="en-US"/>
              <a:t>Biology, 9th ed,Sylvia Mader</a:t>
            </a:r>
          </a:p>
        </p:txBody>
      </p:sp>
      <p:sp>
        <p:nvSpPr>
          <p:cNvPr id="3076" name="Rectangle 4"/>
          <p:cNvSpPr>
            <a:spLocks noGrp="1" noChangeArrowheads="1"/>
          </p:cNvSpPr>
          <p:nvPr>
            <p:ph type="ftr" sz="quarter" idx="2"/>
          </p:nvPr>
        </p:nvSpPr>
        <p:spPr bwMode="auto">
          <a:xfrm>
            <a:off x="3032125" y="244475"/>
            <a:ext cx="803275" cy="212725"/>
          </a:xfrm>
          <a:prstGeom prst="rect">
            <a:avLst/>
          </a:prstGeom>
          <a:noFill/>
          <a:ln w="9525">
            <a:noFill/>
            <a:miter lim="800000"/>
            <a:headEnd/>
            <a:tailEnd/>
          </a:ln>
          <a:effectLst/>
        </p:spPr>
        <p:txBody>
          <a:bodyPr vert="horz" wrap="none" lIns="91440" tIns="0" rIns="91440" bIns="0" numCol="1" anchor="b" anchorCtr="0" compatLnSpc="1">
            <a:prstTxWarp prst="textNoShape">
              <a:avLst/>
            </a:prstTxWarp>
            <a:spAutoFit/>
          </a:bodyPr>
          <a:lstStyle>
            <a:lvl1pPr algn="ctr">
              <a:defRPr sz="1400" b="1">
                <a:latin typeface="Arial" charset="0"/>
                <a:cs typeface="Arial" charset="0"/>
              </a:defRPr>
            </a:lvl1pPr>
          </a:lstStyle>
          <a:p>
            <a:pPr>
              <a:defRPr/>
            </a:pPr>
            <a:r>
              <a:rPr lang="en-US"/>
              <a:t>Cellular Respiration</a:t>
            </a:r>
          </a:p>
        </p:txBody>
      </p:sp>
      <p:sp>
        <p:nvSpPr>
          <p:cNvPr id="3077" name="Rectangle 5"/>
          <p:cNvSpPr>
            <a:spLocks noGrp="1" noChangeArrowheads="1"/>
          </p:cNvSpPr>
          <p:nvPr>
            <p:ph type="sldNum" sz="quarter" idx="3"/>
          </p:nvPr>
        </p:nvSpPr>
        <p:spPr bwMode="auto">
          <a:xfrm>
            <a:off x="6488113" y="0"/>
            <a:ext cx="369887" cy="228600"/>
          </a:xfrm>
          <a:prstGeom prst="rect">
            <a:avLst/>
          </a:prstGeom>
          <a:noFill/>
          <a:ln w="9525">
            <a:noFill/>
            <a:miter lim="800000"/>
            <a:headEnd/>
            <a:tailEnd/>
          </a:ln>
          <a:effectLst/>
        </p:spPr>
        <p:txBody>
          <a:bodyPr vert="horz" wrap="none" lIns="91440" tIns="0" rIns="91440" bIns="45720" numCol="1" anchor="t" anchorCtr="0" compatLnSpc="1">
            <a:prstTxWarp prst="textNoShape">
              <a:avLst/>
            </a:prstTxWarp>
            <a:spAutoFit/>
          </a:bodyPr>
          <a:lstStyle>
            <a:lvl1pPr algn="r">
              <a:defRPr sz="1200">
                <a:latin typeface="Arial" charset="0"/>
                <a:cs typeface="Arial" charset="0"/>
              </a:defRPr>
            </a:lvl1pPr>
          </a:lstStyle>
          <a:p>
            <a:pPr>
              <a:defRPr/>
            </a:pPr>
            <a:fld id="{0835F176-22D4-4562-A449-4375BBF8D08D}" type="slidenum">
              <a:rPr lang="en-US"/>
              <a:pPr>
                <a:defRPr/>
              </a:pPr>
              <a:t>‹#›</a:t>
            </a:fld>
            <a:endParaRPr lang="en-US"/>
          </a:p>
        </p:txBody>
      </p:sp>
      <p:sp>
        <p:nvSpPr>
          <p:cNvPr id="3075" name="Rectangle 3"/>
          <p:cNvSpPr>
            <a:spLocks noGrp="1" noChangeArrowheads="1"/>
          </p:cNvSpPr>
          <p:nvPr>
            <p:ph type="dt" sz="quarter" idx="1"/>
          </p:nvPr>
        </p:nvSpPr>
        <p:spPr bwMode="auto">
          <a:xfrm>
            <a:off x="2976563" y="0"/>
            <a:ext cx="911225" cy="228600"/>
          </a:xfrm>
          <a:prstGeom prst="rect">
            <a:avLst/>
          </a:prstGeom>
          <a:noFill/>
          <a:ln w="9525">
            <a:noFill/>
            <a:miter lim="800000"/>
            <a:headEnd/>
            <a:tailEnd/>
          </a:ln>
          <a:effectLst/>
        </p:spPr>
        <p:txBody>
          <a:bodyPr vert="horz" wrap="none" lIns="91440" tIns="0" rIns="91440" bIns="45720" numCol="1" anchor="t" anchorCtr="0" compatLnSpc="1">
            <a:prstTxWarp prst="textNoShape">
              <a:avLst/>
            </a:prstTxWarp>
            <a:spAutoFit/>
          </a:bodyPr>
          <a:lstStyle>
            <a:lvl1pPr algn="ctr">
              <a:defRPr sz="1200">
                <a:latin typeface="Arial" charset="0"/>
                <a:cs typeface="Arial" charset="0"/>
              </a:defRPr>
            </a:lvl1pPr>
          </a:lstStyle>
          <a:p>
            <a:pPr>
              <a:defRPr/>
            </a:pPr>
            <a:r>
              <a:rPr lang="en-US"/>
              <a:t>Chapter 08</a:t>
            </a:r>
          </a:p>
        </p:txBody>
      </p:sp>
    </p:spTree>
    <p:extLst>
      <p:ext uri="{BB962C8B-B14F-4D97-AF65-F5344CB8AC3E}">
        <p14:creationId xmlns:p14="http://schemas.microsoft.com/office/powerpoint/2010/main" val="1394320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757238" cy="182563"/>
          </a:xfrm>
          <a:prstGeom prst="rect">
            <a:avLst/>
          </a:prstGeom>
          <a:noFill/>
          <a:ln w="9525">
            <a:noFill/>
            <a:miter lim="800000"/>
            <a:headEnd/>
            <a:tailEnd/>
          </a:ln>
          <a:effectLst/>
        </p:spPr>
        <p:txBody>
          <a:bodyPr vert="horz" wrap="none" lIns="91440" tIns="0" rIns="91440" bIns="0" numCol="1" anchor="t" anchorCtr="0" compatLnSpc="1">
            <a:prstTxWarp prst="textNoShape">
              <a:avLst/>
            </a:prstTxWarp>
            <a:spAutoFit/>
          </a:bodyPr>
          <a:lstStyle>
            <a:lvl1pPr>
              <a:defRPr sz="1200">
                <a:latin typeface="Arial" charset="0"/>
                <a:cs typeface="Arial" charset="0"/>
              </a:defRPr>
            </a:lvl1pPr>
          </a:lstStyle>
          <a:p>
            <a:pPr>
              <a:defRPr/>
            </a:pPr>
            <a:r>
              <a:rPr lang="en-US"/>
              <a:t>Biology, 9th ed,Sylvia Mader</a:t>
            </a:r>
          </a:p>
        </p:txBody>
      </p:sp>
      <p:sp>
        <p:nvSpPr>
          <p:cNvPr id="52227" name="Rectangle 4"/>
          <p:cNvSpPr>
            <a:spLocks noRot="1" noChangeAspect="1" noChangeArrowheads="1" noTextEdit="1"/>
          </p:cNvSpPr>
          <p:nvPr>
            <p:ph type="sldImg" idx="2"/>
          </p:nvPr>
        </p:nvSpPr>
        <p:spPr bwMode="auto">
          <a:xfrm>
            <a:off x="2208213" y="542925"/>
            <a:ext cx="2439987" cy="183038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136525" y="2511425"/>
            <a:ext cx="6580188" cy="6475413"/>
          </a:xfrm>
          <a:prstGeom prst="rect">
            <a:avLst/>
          </a:prstGeom>
          <a:noFill/>
          <a:ln w="317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3027363" y="244475"/>
            <a:ext cx="803275" cy="212725"/>
          </a:xfrm>
          <a:prstGeom prst="rect">
            <a:avLst/>
          </a:prstGeom>
          <a:noFill/>
          <a:ln w="9525">
            <a:noFill/>
            <a:miter lim="800000"/>
            <a:headEnd/>
            <a:tailEnd/>
          </a:ln>
          <a:effectLst/>
        </p:spPr>
        <p:txBody>
          <a:bodyPr vert="horz" wrap="none" lIns="91440" tIns="0" rIns="91440" bIns="0" numCol="1" anchor="b" anchorCtr="0" compatLnSpc="1">
            <a:prstTxWarp prst="textNoShape">
              <a:avLst/>
            </a:prstTxWarp>
            <a:spAutoFit/>
          </a:bodyPr>
          <a:lstStyle>
            <a:lvl1pPr algn="ctr">
              <a:defRPr sz="1400" b="1">
                <a:latin typeface="Arial" charset="0"/>
                <a:cs typeface="Arial" charset="0"/>
              </a:defRPr>
            </a:lvl1pPr>
          </a:lstStyle>
          <a:p>
            <a:pPr>
              <a:defRPr/>
            </a:pPr>
            <a:r>
              <a:rPr lang="en-US"/>
              <a:t>Cellular Respiration</a:t>
            </a:r>
          </a:p>
        </p:txBody>
      </p:sp>
      <p:sp>
        <p:nvSpPr>
          <p:cNvPr id="7175" name="Rectangle 7"/>
          <p:cNvSpPr>
            <a:spLocks noGrp="1" noChangeArrowheads="1"/>
          </p:cNvSpPr>
          <p:nvPr>
            <p:ph type="sldNum" sz="quarter" idx="5"/>
          </p:nvPr>
        </p:nvSpPr>
        <p:spPr bwMode="auto">
          <a:xfrm>
            <a:off x="6022975" y="0"/>
            <a:ext cx="833438" cy="228600"/>
          </a:xfrm>
          <a:prstGeom prst="rect">
            <a:avLst/>
          </a:prstGeom>
          <a:noFill/>
          <a:ln w="9525">
            <a:noFill/>
            <a:miter lim="800000"/>
            <a:headEnd/>
            <a:tailEnd/>
          </a:ln>
          <a:effectLst/>
        </p:spPr>
        <p:txBody>
          <a:bodyPr vert="horz" wrap="none" lIns="91440" tIns="0" rIns="91440" bIns="45720" numCol="1" anchor="t" anchorCtr="0" compatLnSpc="1">
            <a:prstTxWarp prst="textNoShape">
              <a:avLst/>
            </a:prstTxWarp>
            <a:spAutoFit/>
          </a:bodyPr>
          <a:lstStyle>
            <a:lvl1pPr algn="r">
              <a:defRPr sz="1200">
                <a:latin typeface="Arial" charset="0"/>
                <a:cs typeface="Arial" charset="0"/>
              </a:defRPr>
            </a:lvl1pPr>
          </a:lstStyle>
          <a:p>
            <a:pPr>
              <a:defRPr/>
            </a:pPr>
            <a:r>
              <a:rPr lang="en-US"/>
              <a:t>Slide #</a:t>
            </a:r>
            <a:fld id="{BA9A9C8A-33CE-45C9-94CE-AAC8BE0847FE}" type="slidenum">
              <a:rPr lang="en-US"/>
              <a:pPr>
                <a:defRPr/>
              </a:pPr>
              <a:t>‹#›</a:t>
            </a:fld>
            <a:endParaRPr lang="en-US"/>
          </a:p>
        </p:txBody>
      </p:sp>
      <p:sp>
        <p:nvSpPr>
          <p:cNvPr id="7171" name="Rectangle 3"/>
          <p:cNvSpPr>
            <a:spLocks noGrp="1" noChangeArrowheads="1"/>
          </p:cNvSpPr>
          <p:nvPr>
            <p:ph type="dt" idx="1"/>
          </p:nvPr>
        </p:nvSpPr>
        <p:spPr bwMode="auto">
          <a:xfrm>
            <a:off x="2973388" y="0"/>
            <a:ext cx="911225" cy="228600"/>
          </a:xfrm>
          <a:prstGeom prst="rect">
            <a:avLst/>
          </a:prstGeom>
          <a:noFill/>
          <a:ln w="9525">
            <a:noFill/>
            <a:miter lim="800000"/>
            <a:headEnd/>
            <a:tailEnd/>
          </a:ln>
          <a:effectLst/>
        </p:spPr>
        <p:txBody>
          <a:bodyPr vert="horz" wrap="none" lIns="91440" tIns="0" rIns="91440" bIns="45720" numCol="1" anchor="t" anchorCtr="0" compatLnSpc="1">
            <a:prstTxWarp prst="textNoShape">
              <a:avLst/>
            </a:prstTxWarp>
            <a:spAutoFit/>
          </a:bodyPr>
          <a:lstStyle>
            <a:lvl1pPr algn="ctr">
              <a:defRPr sz="1200">
                <a:latin typeface="Arial" charset="0"/>
                <a:cs typeface="Arial" charset="0"/>
              </a:defRPr>
            </a:lvl1pPr>
          </a:lstStyle>
          <a:p>
            <a:pPr>
              <a:defRPr/>
            </a:pPr>
            <a:r>
              <a:rPr lang="en-US"/>
              <a:t>Chapter 08</a:t>
            </a:r>
          </a:p>
        </p:txBody>
      </p:sp>
    </p:spTree>
    <p:extLst>
      <p:ext uri="{BB962C8B-B14F-4D97-AF65-F5344CB8AC3E}">
        <p14:creationId xmlns:p14="http://schemas.microsoft.com/office/powerpoint/2010/main" val="3526802707"/>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342900" indent="-109538" algn="l" rtl="0" eaLnBrk="0" fontAlgn="base" hangingPunct="0">
      <a:spcBef>
        <a:spcPct val="30000"/>
      </a:spcBef>
      <a:spcAft>
        <a:spcPct val="0"/>
      </a:spcAft>
      <a:buChar char="•"/>
      <a:defRPr sz="1200" kern="1200">
        <a:solidFill>
          <a:schemeClr val="tx1"/>
        </a:solidFill>
        <a:latin typeface="Times New Roman" pitchFamily="18" charset="0"/>
        <a:ea typeface="+mn-ea"/>
        <a:cs typeface="+mn-cs"/>
      </a:defRPr>
    </a:lvl2pPr>
    <a:lvl3pPr marL="568325" indent="-111125" algn="l" rtl="0" eaLnBrk="0" fontAlgn="base" hangingPunct="0">
      <a:spcBef>
        <a:spcPct val="30000"/>
      </a:spcBef>
      <a:spcAft>
        <a:spcPct val="0"/>
      </a:spcAft>
      <a:buChar char="•"/>
      <a:defRPr sz="1200" kern="1200">
        <a:solidFill>
          <a:schemeClr val="tx1"/>
        </a:solidFill>
        <a:latin typeface="Times New Roman" pitchFamily="18" charset="0"/>
        <a:ea typeface="+mn-ea"/>
        <a:cs typeface="+mn-cs"/>
      </a:defRPr>
    </a:lvl3pPr>
    <a:lvl4pPr marL="800100" indent="-109538" algn="l" rtl="0" eaLnBrk="0" fontAlgn="base" hangingPunct="0">
      <a:spcBef>
        <a:spcPct val="30000"/>
      </a:spcBef>
      <a:spcAft>
        <a:spcPct val="0"/>
      </a:spcAft>
      <a:buChar char="•"/>
      <a:defRPr sz="1200" kern="1200">
        <a:solidFill>
          <a:schemeClr val="tx1"/>
        </a:solidFill>
        <a:latin typeface="Times New Roman" pitchFamily="18" charset="0"/>
        <a:ea typeface="+mn-ea"/>
        <a:cs typeface="+mn-cs"/>
      </a:defRPr>
    </a:lvl4pPr>
    <a:lvl5pPr marL="1025525" indent="-111125" algn="l" rtl="0" eaLnBrk="0" fontAlgn="base" hangingPunct="0">
      <a:spcBef>
        <a:spcPct val="30000"/>
      </a:spcBef>
      <a:spcAft>
        <a:spcPct val="0"/>
      </a:spcAft>
      <a:buChar char="•"/>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6"/>
          <p:cNvSpPr>
            <a:spLocks noGrp="1" noChangeArrowheads="1"/>
          </p:cNvSpPr>
          <p:nvPr>
            <p:ph type="sldNum" sz="quarter" idx="10"/>
          </p:nvPr>
        </p:nvSpPr>
        <p:spPr>
          <a:ln/>
        </p:spPr>
        <p:txBody>
          <a:bodyPr/>
          <a:lstStyle>
            <a:lvl1pPr>
              <a:defRPr/>
            </a:lvl1pPr>
          </a:lstStyle>
          <a:p>
            <a:pPr>
              <a:defRPr/>
            </a:pPr>
            <a:fld id="{2DCEA5A0-64B4-4285-BEAD-407740D801C7}" type="slidenum">
              <a:rPr lang="en-US"/>
              <a:pPr>
                <a:defRPr/>
              </a:pPr>
              <a:t>‹#›</a:t>
            </a:fld>
            <a:endParaRPr lang="en-US"/>
          </a:p>
        </p:txBody>
      </p:sp>
    </p:spTree>
    <p:extLst>
      <p:ext uri="{BB962C8B-B14F-4D97-AF65-F5344CB8AC3E}">
        <p14:creationId xmlns:p14="http://schemas.microsoft.com/office/powerpoint/2010/main" val="267471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sldNum" sz="quarter" idx="10"/>
          </p:nvPr>
        </p:nvSpPr>
        <p:spPr>
          <a:ln/>
        </p:spPr>
        <p:txBody>
          <a:bodyPr/>
          <a:lstStyle>
            <a:lvl1pPr>
              <a:defRPr/>
            </a:lvl1pPr>
          </a:lstStyle>
          <a:p>
            <a:pPr>
              <a:defRPr/>
            </a:pPr>
            <a:fld id="{BD2E3C5B-7134-4BBB-84CB-91F24E68A897}" type="slidenum">
              <a:rPr lang="en-US"/>
              <a:pPr>
                <a:defRPr/>
              </a:pPr>
              <a:t>‹#›</a:t>
            </a:fld>
            <a:endParaRPr lang="en-US"/>
          </a:p>
        </p:txBody>
      </p:sp>
    </p:spTree>
    <p:extLst>
      <p:ext uri="{BB962C8B-B14F-4D97-AF65-F5344CB8AC3E}">
        <p14:creationId xmlns:p14="http://schemas.microsoft.com/office/powerpoint/2010/main" val="3164931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2738" y="228600"/>
            <a:ext cx="2155825" cy="6119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5263" y="228600"/>
            <a:ext cx="6315075" cy="6119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sldNum" sz="quarter" idx="10"/>
          </p:nvPr>
        </p:nvSpPr>
        <p:spPr>
          <a:ln/>
        </p:spPr>
        <p:txBody>
          <a:bodyPr/>
          <a:lstStyle>
            <a:lvl1pPr>
              <a:defRPr/>
            </a:lvl1pPr>
          </a:lstStyle>
          <a:p>
            <a:pPr>
              <a:defRPr/>
            </a:pPr>
            <a:fld id="{E15C215B-A1C5-4604-BBAA-4A4FBAC31FA2}" type="slidenum">
              <a:rPr lang="en-US"/>
              <a:pPr>
                <a:defRPr/>
              </a:pPr>
              <a:t>‹#›</a:t>
            </a:fld>
            <a:endParaRPr lang="en-US"/>
          </a:p>
        </p:txBody>
      </p:sp>
    </p:spTree>
    <p:extLst>
      <p:ext uri="{BB962C8B-B14F-4D97-AF65-F5344CB8AC3E}">
        <p14:creationId xmlns:p14="http://schemas.microsoft.com/office/powerpoint/2010/main" val="1903713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sldNum" sz="quarter" idx="10"/>
          </p:nvPr>
        </p:nvSpPr>
        <p:spPr>
          <a:ln/>
        </p:spPr>
        <p:txBody>
          <a:bodyPr/>
          <a:lstStyle>
            <a:lvl1pPr>
              <a:defRPr/>
            </a:lvl1pPr>
          </a:lstStyle>
          <a:p>
            <a:pPr>
              <a:defRPr/>
            </a:pPr>
            <a:fld id="{92F08C88-1540-4610-8AD1-CD6DCA55FC9F}" type="slidenum">
              <a:rPr lang="en-US"/>
              <a:pPr>
                <a:defRPr/>
              </a:pPr>
              <a:t>‹#›</a:t>
            </a:fld>
            <a:endParaRPr lang="en-US"/>
          </a:p>
        </p:txBody>
      </p:sp>
    </p:spTree>
    <p:extLst>
      <p:ext uri="{BB962C8B-B14F-4D97-AF65-F5344CB8AC3E}">
        <p14:creationId xmlns:p14="http://schemas.microsoft.com/office/powerpoint/2010/main" val="4106885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sldNum" sz="quarter" idx="10"/>
          </p:nvPr>
        </p:nvSpPr>
        <p:spPr>
          <a:ln/>
        </p:spPr>
        <p:txBody>
          <a:bodyPr/>
          <a:lstStyle>
            <a:lvl1pPr>
              <a:defRPr/>
            </a:lvl1pPr>
          </a:lstStyle>
          <a:p>
            <a:pPr>
              <a:defRPr/>
            </a:pPr>
            <a:fld id="{D001B159-3EE1-4F6D-8202-B190EEAA73EB}" type="slidenum">
              <a:rPr lang="en-US"/>
              <a:pPr>
                <a:defRPr/>
              </a:pPr>
              <a:t>‹#›</a:t>
            </a:fld>
            <a:endParaRPr lang="en-US"/>
          </a:p>
        </p:txBody>
      </p:sp>
    </p:spTree>
    <p:extLst>
      <p:ext uri="{BB962C8B-B14F-4D97-AF65-F5344CB8AC3E}">
        <p14:creationId xmlns:p14="http://schemas.microsoft.com/office/powerpoint/2010/main" val="2359392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1325" y="1392238"/>
            <a:ext cx="4111625"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5350" y="1392238"/>
            <a:ext cx="4113213"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sldNum" sz="quarter" idx="10"/>
          </p:nvPr>
        </p:nvSpPr>
        <p:spPr>
          <a:ln/>
        </p:spPr>
        <p:txBody>
          <a:bodyPr/>
          <a:lstStyle>
            <a:lvl1pPr>
              <a:defRPr/>
            </a:lvl1pPr>
          </a:lstStyle>
          <a:p>
            <a:pPr>
              <a:defRPr/>
            </a:pPr>
            <a:fld id="{C3EA91F1-E075-4ADC-B519-3C7996FB6067}" type="slidenum">
              <a:rPr lang="en-US"/>
              <a:pPr>
                <a:defRPr/>
              </a:pPr>
              <a:t>‹#›</a:t>
            </a:fld>
            <a:endParaRPr lang="en-US"/>
          </a:p>
        </p:txBody>
      </p:sp>
    </p:spTree>
    <p:extLst>
      <p:ext uri="{BB962C8B-B14F-4D97-AF65-F5344CB8AC3E}">
        <p14:creationId xmlns:p14="http://schemas.microsoft.com/office/powerpoint/2010/main" val="2526887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sldNum" sz="quarter" idx="10"/>
          </p:nvPr>
        </p:nvSpPr>
        <p:spPr>
          <a:ln/>
        </p:spPr>
        <p:txBody>
          <a:bodyPr/>
          <a:lstStyle>
            <a:lvl1pPr>
              <a:defRPr/>
            </a:lvl1pPr>
          </a:lstStyle>
          <a:p>
            <a:pPr>
              <a:defRPr/>
            </a:pPr>
            <a:fld id="{C76E2944-682D-48C5-8FA4-4AC71EDBCA49}" type="slidenum">
              <a:rPr lang="en-US"/>
              <a:pPr>
                <a:defRPr/>
              </a:pPr>
              <a:t>‹#›</a:t>
            </a:fld>
            <a:endParaRPr lang="en-US"/>
          </a:p>
        </p:txBody>
      </p:sp>
    </p:spTree>
    <p:extLst>
      <p:ext uri="{BB962C8B-B14F-4D97-AF65-F5344CB8AC3E}">
        <p14:creationId xmlns:p14="http://schemas.microsoft.com/office/powerpoint/2010/main" val="1193602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sldNum" sz="quarter" idx="10"/>
          </p:nvPr>
        </p:nvSpPr>
        <p:spPr>
          <a:ln/>
        </p:spPr>
        <p:txBody>
          <a:bodyPr/>
          <a:lstStyle>
            <a:lvl1pPr>
              <a:defRPr/>
            </a:lvl1pPr>
          </a:lstStyle>
          <a:p>
            <a:pPr>
              <a:defRPr/>
            </a:pPr>
            <a:fld id="{3709FB7B-711C-4D5B-A57F-555A5B173251}" type="slidenum">
              <a:rPr lang="en-US"/>
              <a:pPr>
                <a:defRPr/>
              </a:pPr>
              <a:t>‹#›</a:t>
            </a:fld>
            <a:endParaRPr lang="en-US"/>
          </a:p>
        </p:txBody>
      </p:sp>
    </p:spTree>
    <p:extLst>
      <p:ext uri="{BB962C8B-B14F-4D97-AF65-F5344CB8AC3E}">
        <p14:creationId xmlns:p14="http://schemas.microsoft.com/office/powerpoint/2010/main" val="690607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sldNum" sz="quarter" idx="10"/>
          </p:nvPr>
        </p:nvSpPr>
        <p:spPr>
          <a:ln/>
        </p:spPr>
        <p:txBody>
          <a:bodyPr/>
          <a:lstStyle>
            <a:lvl1pPr>
              <a:defRPr/>
            </a:lvl1pPr>
          </a:lstStyle>
          <a:p>
            <a:pPr>
              <a:defRPr/>
            </a:pPr>
            <a:fld id="{45C37BF0-613B-4292-8A11-C466895A91FF}" type="slidenum">
              <a:rPr lang="en-US"/>
              <a:pPr>
                <a:defRPr/>
              </a:pPr>
              <a:t>‹#›</a:t>
            </a:fld>
            <a:endParaRPr lang="en-US"/>
          </a:p>
        </p:txBody>
      </p:sp>
    </p:spTree>
    <p:extLst>
      <p:ext uri="{BB962C8B-B14F-4D97-AF65-F5344CB8AC3E}">
        <p14:creationId xmlns:p14="http://schemas.microsoft.com/office/powerpoint/2010/main" val="2460015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sldNum" sz="quarter" idx="10"/>
          </p:nvPr>
        </p:nvSpPr>
        <p:spPr>
          <a:ln/>
        </p:spPr>
        <p:txBody>
          <a:bodyPr/>
          <a:lstStyle>
            <a:lvl1pPr>
              <a:defRPr/>
            </a:lvl1pPr>
          </a:lstStyle>
          <a:p>
            <a:pPr>
              <a:defRPr/>
            </a:pPr>
            <a:fld id="{61498BD1-55FB-457E-B394-89D7EB1E309E}" type="slidenum">
              <a:rPr lang="en-US"/>
              <a:pPr>
                <a:defRPr/>
              </a:pPr>
              <a:t>‹#›</a:t>
            </a:fld>
            <a:endParaRPr lang="en-US"/>
          </a:p>
        </p:txBody>
      </p:sp>
    </p:spTree>
    <p:extLst>
      <p:ext uri="{BB962C8B-B14F-4D97-AF65-F5344CB8AC3E}">
        <p14:creationId xmlns:p14="http://schemas.microsoft.com/office/powerpoint/2010/main" val="161978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sldNum" sz="quarter" idx="10"/>
          </p:nvPr>
        </p:nvSpPr>
        <p:spPr>
          <a:ln/>
        </p:spPr>
        <p:txBody>
          <a:bodyPr/>
          <a:lstStyle>
            <a:lvl1pPr>
              <a:defRPr/>
            </a:lvl1pPr>
          </a:lstStyle>
          <a:p>
            <a:pPr>
              <a:defRPr/>
            </a:pPr>
            <a:fld id="{51AE05C0-96D2-4871-85A1-436C7BBC5A77}" type="slidenum">
              <a:rPr lang="en-US"/>
              <a:pPr>
                <a:defRPr/>
              </a:pPr>
              <a:t>‹#›</a:t>
            </a:fld>
            <a:endParaRPr lang="en-US"/>
          </a:p>
        </p:txBody>
      </p:sp>
    </p:spTree>
    <p:extLst>
      <p:ext uri="{BB962C8B-B14F-4D97-AF65-F5344CB8AC3E}">
        <p14:creationId xmlns:p14="http://schemas.microsoft.com/office/powerpoint/2010/main" val="1255675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3">
            <a:extLst>
              <a:ext uri="{28A0092B-C50C-407E-A947-70E740481C1C}">
                <a14:useLocalDpi xmlns:a14="http://schemas.microsoft.com/office/drawing/2010/main" val="0"/>
              </a:ext>
            </a:extLst>
          </a:blip>
          <a:srcRect l="1164" b="2380"/>
          <a:stretch>
            <a:fillRect/>
          </a:stretch>
        </p:blipFill>
        <p:spPr bwMode="auto">
          <a:xfrm>
            <a:off x="0" y="0"/>
            <a:ext cx="9144000" cy="649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5118" name="Rectangle 14"/>
          <p:cNvSpPr>
            <a:spLocks noGrp="1" noChangeArrowheads="1"/>
          </p:cNvSpPr>
          <p:nvPr>
            <p:ph type="body" idx="1"/>
          </p:nvPr>
        </p:nvSpPr>
        <p:spPr bwMode="auto">
          <a:xfrm>
            <a:off x="441325" y="1392238"/>
            <a:ext cx="8377238"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15"/>
          <p:cNvSpPr>
            <a:spLocks noGrp="1" noChangeArrowheads="1"/>
          </p:cNvSpPr>
          <p:nvPr>
            <p:ph type="title"/>
          </p:nvPr>
        </p:nvSpPr>
        <p:spPr bwMode="auto">
          <a:xfrm>
            <a:off x="195263" y="228600"/>
            <a:ext cx="80152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5120" name="Rectangle 16"/>
          <p:cNvSpPr>
            <a:spLocks noGrp="1" noChangeArrowheads="1"/>
          </p:cNvSpPr>
          <p:nvPr>
            <p:ph type="sldNum" sz="quarter" idx="4"/>
          </p:nvPr>
        </p:nvSpPr>
        <p:spPr bwMode="auto">
          <a:xfrm>
            <a:off x="6807200" y="6464300"/>
            <a:ext cx="2133600" cy="3937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cs typeface="Arial" charset="0"/>
              </a:defRPr>
            </a:lvl1pPr>
          </a:lstStyle>
          <a:p>
            <a:pPr>
              <a:defRPr/>
            </a:pPr>
            <a:fld id="{1595398B-9ECC-42D4-A4E7-5722324BE81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30"/>
                                  </p:iterate>
                                  <p:childTnLst>
                                    <p:set>
                                      <p:cBhvr>
                                        <p:cTn id="6" dur="1" fill="hold">
                                          <p:stCondLst>
                                            <p:cond delay="0"/>
                                          </p:stCondLst>
                                        </p:cTn>
                                        <p:tgtEl>
                                          <p:spTgt spid="81511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iterate type="lt">
                                    <p:tmAbs val="30"/>
                                  </p:iterate>
                                  <p:childTnLst>
                                    <p:set>
                                      <p:cBhvr>
                                        <p:cTn id="10" dur="1" fill="hold">
                                          <p:stCondLst>
                                            <p:cond delay="0"/>
                                          </p:stCondLst>
                                        </p:cTn>
                                        <p:tgtEl>
                                          <p:spTgt spid="81511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iterate type="lt">
                                    <p:tmAbs val="30"/>
                                  </p:iterate>
                                  <p:childTnLst>
                                    <p:set>
                                      <p:cBhvr>
                                        <p:cTn id="12" dur="1" fill="hold">
                                          <p:stCondLst>
                                            <p:cond delay="0"/>
                                          </p:stCondLst>
                                        </p:cTn>
                                        <p:tgtEl>
                                          <p:spTgt spid="81511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iterate type="lt">
                                    <p:tmAbs val="30"/>
                                  </p:iterate>
                                  <p:childTnLst>
                                    <p:set>
                                      <p:cBhvr>
                                        <p:cTn id="14" dur="1" fill="hold">
                                          <p:stCondLst>
                                            <p:cond delay="0"/>
                                          </p:stCondLst>
                                        </p:cTn>
                                        <p:tgtEl>
                                          <p:spTgt spid="81511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iterate type="lt">
                                    <p:tmAbs val="30"/>
                                  </p:iterate>
                                  <p:childTnLst>
                                    <p:set>
                                      <p:cBhvr>
                                        <p:cTn id="16" dur="1" fill="hold">
                                          <p:stCondLst>
                                            <p:cond delay="0"/>
                                          </p:stCondLst>
                                        </p:cTn>
                                        <p:tgtEl>
                                          <p:spTgt spid="8151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5118" grpId="0" build="p" bldLvl="5">
        <p:tmplLst>
          <p:tmpl lvl="1">
            <p:tnLst>
              <p:par>
                <p:cTn presetID="1" presetClass="entr" presetSubtype="0" fill="hold" nodeType="clickEffect">
                  <p:stCondLst>
                    <p:cond delay="0"/>
                  </p:stCondLst>
                  <p:iterate type="lt">
                    <p:tmAbs val="30"/>
                  </p:iterate>
                  <p:childTnLst>
                    <p:set>
                      <p:cBhvr>
                        <p:cTn dur="1" fill="hold">
                          <p:stCondLst>
                            <p:cond delay="0"/>
                          </p:stCondLst>
                        </p:cTn>
                        <p:tgtEl>
                          <p:spTgt spid="815118"/>
                        </p:tgtEl>
                        <p:attrNameLst>
                          <p:attrName>style.visibility</p:attrName>
                        </p:attrNameLst>
                      </p:cBhvr>
                      <p:to>
                        <p:strVal val="visible"/>
                      </p:to>
                    </p:set>
                  </p:childTnLst>
                </p:cTn>
              </p:par>
            </p:tnLst>
          </p:tmpl>
          <p:tmpl lvl="2">
            <p:tnLst>
              <p:par>
                <p:cTn presetID="1" presetClass="entr" presetSubtype="0" fill="hold" nodeType="clickEffect">
                  <p:stCondLst>
                    <p:cond delay="0"/>
                  </p:stCondLst>
                  <p:iterate type="lt">
                    <p:tmAbs val="30"/>
                  </p:iterate>
                  <p:childTnLst>
                    <p:set>
                      <p:cBhvr>
                        <p:cTn dur="1" fill="hold">
                          <p:stCondLst>
                            <p:cond delay="0"/>
                          </p:stCondLst>
                        </p:cTn>
                        <p:tgtEl>
                          <p:spTgt spid="815118"/>
                        </p:tgtEl>
                        <p:attrNameLst>
                          <p:attrName>style.visibility</p:attrName>
                        </p:attrNameLst>
                      </p:cBhvr>
                      <p:to>
                        <p:strVal val="visible"/>
                      </p:to>
                    </p:set>
                  </p:childTnLst>
                </p:cTn>
              </p:par>
            </p:tnLst>
          </p:tmpl>
          <p:tmpl lvl="3">
            <p:tnLst>
              <p:par>
                <p:cTn presetID="1" presetClass="entr" presetSubtype="0" fill="hold" nodeType="withEffect">
                  <p:stCondLst>
                    <p:cond delay="0"/>
                  </p:stCondLst>
                  <p:iterate type="lt">
                    <p:tmAbs val="30"/>
                  </p:iterate>
                  <p:childTnLst>
                    <p:set>
                      <p:cBhvr>
                        <p:cTn dur="1" fill="hold">
                          <p:stCondLst>
                            <p:cond delay="0"/>
                          </p:stCondLst>
                        </p:cTn>
                        <p:tgtEl>
                          <p:spTgt spid="815118"/>
                        </p:tgtEl>
                        <p:attrNameLst>
                          <p:attrName>style.visibility</p:attrName>
                        </p:attrNameLst>
                      </p:cBhvr>
                      <p:to>
                        <p:strVal val="visible"/>
                      </p:to>
                    </p:set>
                  </p:childTnLst>
                </p:cTn>
              </p:par>
            </p:tnLst>
          </p:tmpl>
          <p:tmpl lvl="4">
            <p:tnLst>
              <p:par>
                <p:cTn presetID="1" presetClass="entr" presetSubtype="0" fill="hold" nodeType="withEffect">
                  <p:stCondLst>
                    <p:cond delay="0"/>
                  </p:stCondLst>
                  <p:iterate type="lt">
                    <p:tmAbs val="30"/>
                  </p:iterate>
                  <p:childTnLst>
                    <p:set>
                      <p:cBhvr>
                        <p:cTn dur="1" fill="hold">
                          <p:stCondLst>
                            <p:cond delay="0"/>
                          </p:stCondLst>
                        </p:cTn>
                        <p:tgtEl>
                          <p:spTgt spid="815118"/>
                        </p:tgtEl>
                        <p:attrNameLst>
                          <p:attrName>style.visibility</p:attrName>
                        </p:attrNameLst>
                      </p:cBhvr>
                      <p:to>
                        <p:strVal val="visible"/>
                      </p:to>
                    </p:set>
                  </p:childTnLst>
                </p:cTn>
              </p:par>
            </p:tnLst>
          </p:tmpl>
          <p:tmpl lvl="5">
            <p:tnLst>
              <p:par>
                <p:cTn presetID="1" presetClass="entr" presetSubtype="0" fill="hold" nodeType="withEffect">
                  <p:stCondLst>
                    <p:cond delay="0"/>
                  </p:stCondLst>
                  <p:iterate type="lt">
                    <p:tmAbs val="30"/>
                  </p:iterate>
                  <p:childTnLst>
                    <p:set>
                      <p:cBhvr>
                        <p:cTn dur="1" fill="hold">
                          <p:stCondLst>
                            <p:cond delay="0"/>
                          </p:stCondLst>
                        </p:cTn>
                        <p:tgtEl>
                          <p:spTgt spid="815118"/>
                        </p:tgtEl>
                        <p:attrNameLst>
                          <p:attrName>style.visibility</p:attrName>
                        </p:attrNameLst>
                      </p:cBhvr>
                      <p:to>
                        <p:strVal val="visible"/>
                      </p:to>
                    </p:set>
                  </p:childTnLst>
                </p:cTn>
              </p:par>
            </p:tnLst>
          </p:tmpl>
        </p:tmplLst>
      </p:bldP>
    </p:bld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cs typeface="Arial" charset="0"/>
        </a:defRPr>
      </a:lvl2pPr>
      <a:lvl3pPr algn="l" rtl="0" eaLnBrk="0" fontAlgn="base" hangingPunct="0">
        <a:spcBef>
          <a:spcPct val="0"/>
        </a:spcBef>
        <a:spcAft>
          <a:spcPct val="0"/>
        </a:spcAft>
        <a:defRPr sz="3800">
          <a:solidFill>
            <a:schemeClr val="tx2"/>
          </a:solidFill>
          <a:latin typeface="Arial" charset="0"/>
          <a:cs typeface="Arial" charset="0"/>
        </a:defRPr>
      </a:lvl3pPr>
      <a:lvl4pPr algn="l" rtl="0" eaLnBrk="0" fontAlgn="base" hangingPunct="0">
        <a:spcBef>
          <a:spcPct val="0"/>
        </a:spcBef>
        <a:spcAft>
          <a:spcPct val="0"/>
        </a:spcAft>
        <a:defRPr sz="3800">
          <a:solidFill>
            <a:schemeClr val="tx2"/>
          </a:solidFill>
          <a:latin typeface="Arial" charset="0"/>
          <a:cs typeface="Arial" charset="0"/>
        </a:defRPr>
      </a:lvl4pPr>
      <a:lvl5pPr algn="l" rtl="0" eaLnBrk="0" fontAlgn="base" hangingPunct="0">
        <a:spcBef>
          <a:spcPct val="0"/>
        </a:spcBef>
        <a:spcAft>
          <a:spcPct val="0"/>
        </a:spcAft>
        <a:defRPr sz="3800">
          <a:solidFill>
            <a:schemeClr val="tx2"/>
          </a:solidFill>
          <a:latin typeface="Arial" charset="0"/>
          <a:cs typeface="Arial" charset="0"/>
        </a:defRPr>
      </a:lvl5pPr>
      <a:lvl6pPr marL="457200" algn="l" rtl="0" eaLnBrk="0" fontAlgn="base" hangingPunct="0">
        <a:spcBef>
          <a:spcPct val="0"/>
        </a:spcBef>
        <a:spcAft>
          <a:spcPct val="0"/>
        </a:spcAft>
        <a:defRPr sz="3800">
          <a:solidFill>
            <a:schemeClr val="tx2"/>
          </a:solidFill>
          <a:latin typeface="Arial" charset="0"/>
          <a:cs typeface="Arial" charset="0"/>
        </a:defRPr>
      </a:lvl6pPr>
      <a:lvl7pPr marL="914400" algn="l" rtl="0" eaLnBrk="0" fontAlgn="base" hangingPunct="0">
        <a:spcBef>
          <a:spcPct val="0"/>
        </a:spcBef>
        <a:spcAft>
          <a:spcPct val="0"/>
        </a:spcAft>
        <a:defRPr sz="3800">
          <a:solidFill>
            <a:schemeClr val="tx2"/>
          </a:solidFill>
          <a:latin typeface="Arial" charset="0"/>
          <a:cs typeface="Arial" charset="0"/>
        </a:defRPr>
      </a:lvl7pPr>
      <a:lvl8pPr marL="1371600" algn="l" rtl="0" eaLnBrk="0" fontAlgn="base" hangingPunct="0">
        <a:spcBef>
          <a:spcPct val="0"/>
        </a:spcBef>
        <a:spcAft>
          <a:spcPct val="0"/>
        </a:spcAft>
        <a:defRPr sz="3800">
          <a:solidFill>
            <a:schemeClr val="tx2"/>
          </a:solidFill>
          <a:latin typeface="Arial" charset="0"/>
          <a:cs typeface="Arial" charset="0"/>
        </a:defRPr>
      </a:lvl8pPr>
      <a:lvl9pPr marL="1828800" algn="l" rtl="0" eaLnBrk="0" fontAlgn="base" hangingPunct="0">
        <a:spcBef>
          <a:spcPct val="0"/>
        </a:spcBef>
        <a:spcAft>
          <a:spcPct val="0"/>
        </a:spcAft>
        <a:defRPr sz="38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cs typeface="+mn-cs"/>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cs typeface="+mn-cs"/>
        </a:defRPr>
      </a:lvl5pPr>
      <a:lvl6pPr marL="25146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cs typeface="+mn-cs"/>
        </a:defRPr>
      </a:lvl6pPr>
      <a:lvl7pPr marL="29718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cs typeface="+mn-cs"/>
        </a:defRPr>
      </a:lvl7pPr>
      <a:lvl8pPr marL="34290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cs typeface="+mn-cs"/>
        </a:defRPr>
      </a:lvl8pPr>
      <a:lvl9pPr marL="38862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youtu.be/DNHx5GI1KQ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12.png"/><Relationship Id="rId4"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control" Target="../activeX/activeX3.xml"/><Relationship Id="rId1" Type="http://schemas.openxmlformats.org/officeDocument/2006/relationships/vmlDrawing" Target="../drawings/vmlDrawing3.vml"/><Relationship Id="rId5" Type="http://schemas.openxmlformats.org/officeDocument/2006/relationships/image" Target="../media/image20.png"/><Relationship Id="rId4"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control" Target="../activeX/activeX4.xml"/><Relationship Id="rId1" Type="http://schemas.openxmlformats.org/officeDocument/2006/relationships/vmlDrawing" Target="../drawings/vmlDrawing4.vml"/><Relationship Id="rId5" Type="http://schemas.openxmlformats.org/officeDocument/2006/relationships/image" Target="../media/image23.png"/><Relationship Id="rId4"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control" Target="../activeX/activeX5.xml"/><Relationship Id="rId1" Type="http://schemas.openxmlformats.org/officeDocument/2006/relationships/vmlDrawing" Target="../drawings/vmlDrawing5.vml"/><Relationship Id="rId5" Type="http://schemas.openxmlformats.org/officeDocument/2006/relationships/image" Target="../media/image25.png"/><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17048" y="1002894"/>
            <a:ext cx="7772400" cy="1470025"/>
          </a:xfrm>
        </p:spPr>
        <p:txBody>
          <a:bodyPr/>
          <a:lstStyle/>
          <a:p>
            <a:pPr algn="ctr"/>
            <a:r>
              <a:rPr lang="en-US" dirty="0" smtClean="0">
                <a:solidFill>
                  <a:schemeClr val="tx1"/>
                </a:solidFill>
              </a:rPr>
              <a:t>Cellular Respiration</a:t>
            </a:r>
            <a:endParaRPr lang="en-US" dirty="0">
              <a:solidFill>
                <a:schemeClr val="tx1"/>
              </a:solidFill>
            </a:endParaRPr>
          </a:p>
        </p:txBody>
      </p:sp>
      <p:sp>
        <p:nvSpPr>
          <p:cNvPr id="6" name="Subtitle 5"/>
          <p:cNvSpPr>
            <a:spLocks noGrp="1"/>
          </p:cNvSpPr>
          <p:nvPr>
            <p:ph type="subTitle" idx="1"/>
          </p:nvPr>
        </p:nvSpPr>
        <p:spPr>
          <a:xfrm>
            <a:off x="1454102" y="5653123"/>
            <a:ext cx="6400800" cy="727051"/>
          </a:xfrm>
        </p:spPr>
        <p:txBody>
          <a:bodyPr/>
          <a:lstStyle/>
          <a:p>
            <a:r>
              <a:rPr lang="en-US" dirty="0" smtClean="0"/>
              <a:t>February 27</a:t>
            </a:r>
            <a:r>
              <a:rPr lang="en-US" baseline="30000" dirty="0" smtClean="0"/>
              <a:t>th</a:t>
            </a:r>
            <a:r>
              <a:rPr lang="en-US" dirty="0" smtClean="0"/>
              <a:t>, 2012</a:t>
            </a:r>
            <a:endParaRPr lang="en-US" dirty="0"/>
          </a:p>
        </p:txBody>
      </p:sp>
      <p:sp>
        <p:nvSpPr>
          <p:cNvPr id="4" name="Slide Number Placeholder 3"/>
          <p:cNvSpPr>
            <a:spLocks noGrp="1"/>
          </p:cNvSpPr>
          <p:nvPr>
            <p:ph type="sldNum" sz="quarter" idx="10"/>
          </p:nvPr>
        </p:nvSpPr>
        <p:spPr/>
        <p:txBody>
          <a:bodyPr/>
          <a:lstStyle/>
          <a:p>
            <a:pPr>
              <a:defRPr/>
            </a:pPr>
            <a:fld id="{92F08C88-1540-4610-8AD1-CD6DCA55FC9F}" type="slidenum">
              <a:rPr lang="en-US" smtClean="0"/>
              <a:pPr>
                <a:defRPr/>
              </a:pPr>
              <a:t>1</a:t>
            </a:fld>
            <a:endParaRPr lang="en-US"/>
          </a:p>
        </p:txBody>
      </p:sp>
      <p:sp>
        <p:nvSpPr>
          <p:cNvPr id="7" name="TextBox 6">
            <a:hlinkClick r:id="rId2"/>
          </p:cNvPr>
          <p:cNvSpPr txBox="1"/>
          <p:nvPr/>
        </p:nvSpPr>
        <p:spPr>
          <a:xfrm>
            <a:off x="617048" y="5795784"/>
            <a:ext cx="907525" cy="369332"/>
          </a:xfrm>
          <a:prstGeom prst="rect">
            <a:avLst/>
          </a:prstGeom>
          <a:noFill/>
        </p:spPr>
        <p:txBody>
          <a:bodyPr wrap="square" rtlCol="0">
            <a:spAutoFit/>
          </a:bodyPr>
          <a:lstStyle/>
          <a:p>
            <a:r>
              <a:rPr lang="en-US" dirty="0" smtClean="0"/>
              <a:t>Video</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7076" y="1969991"/>
            <a:ext cx="5618447" cy="3743290"/>
          </a:xfrm>
          <a:prstGeom prst="rect">
            <a:avLst/>
          </a:prstGeom>
        </p:spPr>
      </p:pic>
    </p:spTree>
    <p:extLst>
      <p:ext uri="{BB962C8B-B14F-4D97-AF65-F5344CB8AC3E}">
        <p14:creationId xmlns:p14="http://schemas.microsoft.com/office/powerpoint/2010/main" val="1108976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507F02C-598A-4FFD-8E20-EA1FCD72668F}" type="slidenum">
              <a:rPr lang="en-US" smtClean="0">
                <a:latin typeface="Arial Black" pitchFamily="34" charset="0"/>
              </a:rPr>
              <a:pPr eaLnBrk="1" hangingPunct="1"/>
              <a:t>10</a:t>
            </a:fld>
            <a:endParaRPr lang="en-US" smtClean="0">
              <a:latin typeface="Arial Black" pitchFamily="34" charset="0"/>
            </a:endParaRPr>
          </a:p>
        </p:txBody>
      </p:sp>
      <p:sp>
        <p:nvSpPr>
          <p:cNvPr id="11267" name="Rectangle 2"/>
          <p:cNvSpPr>
            <a:spLocks noGrp="1" noChangeArrowheads="1"/>
          </p:cNvSpPr>
          <p:nvPr>
            <p:ph type="title"/>
          </p:nvPr>
        </p:nvSpPr>
        <p:spPr>
          <a:xfrm>
            <a:off x="0" y="228600"/>
            <a:ext cx="8804275" cy="903288"/>
          </a:xfrm>
        </p:spPr>
        <p:txBody>
          <a:bodyPr/>
          <a:lstStyle/>
          <a:p>
            <a:r>
              <a:rPr lang="en-US" sz="3400" smtClean="0"/>
              <a:t>Glucose Breakdown: Overview of 4 Phases</a:t>
            </a:r>
          </a:p>
        </p:txBody>
      </p:sp>
      <p:pic>
        <p:nvPicPr>
          <p:cNvPr id="11272" name="Picture 8" descr="mad2543X_08_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3775" y="2300288"/>
            <a:ext cx="7153275" cy="3784600"/>
          </a:xfrm>
          <a:prstGeom prst="rect">
            <a:avLst/>
          </a:prstGeom>
          <a:noFill/>
          <a:extLst>
            <a:ext uri="{909E8E84-426E-40DD-AFC4-6F175D3DCCD1}">
              <a14:hiddenFill xmlns:a14="http://schemas.microsoft.com/office/drawing/2010/main">
                <a:solidFill>
                  <a:srgbClr val="FFFFFF"/>
                </a:solidFill>
              </a14:hiddenFill>
            </a:ext>
          </a:extLst>
        </p:spPr>
      </p:pic>
      <p:sp>
        <p:nvSpPr>
          <p:cNvPr id="11275" name="AutoShape 11"/>
          <p:cNvSpPr>
            <a:spLocks noChangeAspect="1" noChangeArrowheads="1" noTextEdit="1"/>
          </p:cNvSpPr>
          <p:nvPr/>
        </p:nvSpPr>
        <p:spPr bwMode="auto">
          <a:xfrm>
            <a:off x="2376488" y="3246438"/>
            <a:ext cx="4414837"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277" name="Rectangle 13"/>
          <p:cNvSpPr>
            <a:spLocks noChangeArrowheads="1"/>
          </p:cNvSpPr>
          <p:nvPr/>
        </p:nvSpPr>
        <p:spPr bwMode="auto">
          <a:xfrm>
            <a:off x="5702300" y="4167188"/>
            <a:ext cx="660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rPr>
              <a:t>Electron transport</a:t>
            </a:r>
          </a:p>
          <a:p>
            <a:r>
              <a:rPr lang="en-US" sz="600" b="1">
                <a:solidFill>
                  <a:srgbClr val="000000"/>
                </a:solidFill>
              </a:rPr>
              <a:t>chain and</a:t>
            </a:r>
          </a:p>
          <a:p>
            <a:r>
              <a:rPr lang="en-US" sz="600" b="1">
                <a:solidFill>
                  <a:srgbClr val="000000"/>
                </a:solidFill>
              </a:rPr>
              <a:t>chemiosmosis</a:t>
            </a:r>
          </a:p>
        </p:txBody>
      </p:sp>
      <p:sp>
        <p:nvSpPr>
          <p:cNvPr id="11280" name="Rectangle 16"/>
          <p:cNvSpPr>
            <a:spLocks noChangeArrowheads="1"/>
          </p:cNvSpPr>
          <p:nvPr/>
        </p:nvSpPr>
        <p:spPr bwMode="auto">
          <a:xfrm>
            <a:off x="6281738" y="3783013"/>
            <a:ext cx="525462"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rPr>
              <a:t>Mitochondrion</a:t>
            </a:r>
            <a:endParaRPr lang="en-US" b="1"/>
          </a:p>
        </p:txBody>
      </p:sp>
      <p:sp>
        <p:nvSpPr>
          <p:cNvPr id="11281" name="Rectangle 17"/>
          <p:cNvSpPr>
            <a:spLocks noChangeArrowheads="1"/>
          </p:cNvSpPr>
          <p:nvPr/>
        </p:nvSpPr>
        <p:spPr bwMode="auto">
          <a:xfrm>
            <a:off x="4948238" y="4235450"/>
            <a:ext cx="3683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rPr>
              <a:t>Citric acid</a:t>
            </a:r>
          </a:p>
          <a:p>
            <a:r>
              <a:rPr lang="en-US" sz="600" b="1">
                <a:solidFill>
                  <a:srgbClr val="000000"/>
                </a:solidFill>
              </a:rPr>
              <a:t>     cycle</a:t>
            </a:r>
            <a:endParaRPr lang="en-US" b="1"/>
          </a:p>
        </p:txBody>
      </p:sp>
      <p:sp>
        <p:nvSpPr>
          <p:cNvPr id="11283" name="Rectangle 19"/>
          <p:cNvSpPr>
            <a:spLocks noChangeArrowheads="1"/>
          </p:cNvSpPr>
          <p:nvPr/>
        </p:nvSpPr>
        <p:spPr bwMode="auto">
          <a:xfrm>
            <a:off x="3586163" y="4271963"/>
            <a:ext cx="747712"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rPr>
              <a:t>Preparatory reaction</a:t>
            </a:r>
            <a:endParaRPr lang="en-US" b="1"/>
          </a:p>
        </p:txBody>
      </p:sp>
      <p:sp>
        <p:nvSpPr>
          <p:cNvPr id="11284" name="Rectangle 20"/>
          <p:cNvSpPr>
            <a:spLocks noChangeArrowheads="1"/>
          </p:cNvSpPr>
          <p:nvPr/>
        </p:nvSpPr>
        <p:spPr bwMode="auto">
          <a:xfrm>
            <a:off x="4678363" y="5432425"/>
            <a:ext cx="42862"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rPr>
              <a:t>2</a:t>
            </a:r>
            <a:endParaRPr lang="en-US" b="1"/>
          </a:p>
        </p:txBody>
      </p:sp>
      <p:sp>
        <p:nvSpPr>
          <p:cNvPr id="11285" name="Rectangle 21"/>
          <p:cNvSpPr>
            <a:spLocks noChangeArrowheads="1"/>
          </p:cNvSpPr>
          <p:nvPr/>
        </p:nvSpPr>
        <p:spPr bwMode="auto">
          <a:xfrm>
            <a:off x="4737100" y="5432425"/>
            <a:ext cx="1111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rPr>
              <a:t>AD</a:t>
            </a:r>
            <a:endParaRPr lang="en-US" b="1"/>
          </a:p>
        </p:txBody>
      </p:sp>
      <p:sp>
        <p:nvSpPr>
          <p:cNvPr id="11286" name="Rectangle 22"/>
          <p:cNvSpPr>
            <a:spLocks noChangeArrowheads="1"/>
          </p:cNvSpPr>
          <p:nvPr/>
        </p:nvSpPr>
        <p:spPr bwMode="auto">
          <a:xfrm>
            <a:off x="4841875" y="5432425"/>
            <a:ext cx="508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rPr>
              <a:t>P</a:t>
            </a:r>
            <a:endParaRPr lang="en-US" b="1"/>
          </a:p>
        </p:txBody>
      </p:sp>
      <p:sp>
        <p:nvSpPr>
          <p:cNvPr id="11287" name="Rectangle 23"/>
          <p:cNvSpPr>
            <a:spLocks noChangeArrowheads="1"/>
          </p:cNvSpPr>
          <p:nvPr/>
        </p:nvSpPr>
        <p:spPr bwMode="auto">
          <a:xfrm>
            <a:off x="4891088" y="5432425"/>
            <a:ext cx="1460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rPr>
              <a:t>     2</a:t>
            </a:r>
            <a:endParaRPr lang="en-US" b="1"/>
          </a:p>
        </p:txBody>
      </p:sp>
      <p:sp>
        <p:nvSpPr>
          <p:cNvPr id="11288" name="Rectangle 24"/>
          <p:cNvSpPr>
            <a:spLocks noChangeArrowheads="1"/>
          </p:cNvSpPr>
          <p:nvPr/>
        </p:nvSpPr>
        <p:spPr bwMode="auto">
          <a:xfrm>
            <a:off x="5592763" y="5432425"/>
            <a:ext cx="2682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rPr>
              <a:t>32 ADP</a:t>
            </a:r>
          </a:p>
          <a:p>
            <a:r>
              <a:rPr lang="en-US" sz="600" b="1">
                <a:solidFill>
                  <a:srgbClr val="000000"/>
                </a:solidFill>
              </a:rPr>
              <a:t>or 34</a:t>
            </a:r>
          </a:p>
        </p:txBody>
      </p:sp>
      <p:sp>
        <p:nvSpPr>
          <p:cNvPr id="11292" name="Rectangle 28"/>
          <p:cNvSpPr>
            <a:spLocks noChangeArrowheads="1"/>
          </p:cNvSpPr>
          <p:nvPr/>
        </p:nvSpPr>
        <p:spPr bwMode="auto">
          <a:xfrm>
            <a:off x="5956300" y="5432425"/>
            <a:ext cx="1825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rPr>
              <a:t>32</a:t>
            </a:r>
          </a:p>
          <a:p>
            <a:r>
              <a:rPr lang="en-US" sz="600" b="1">
                <a:solidFill>
                  <a:srgbClr val="000000"/>
                </a:solidFill>
              </a:rPr>
              <a:t>or 34</a:t>
            </a:r>
          </a:p>
        </p:txBody>
      </p:sp>
      <p:sp>
        <p:nvSpPr>
          <p:cNvPr id="11297" name="Rectangle 33"/>
          <p:cNvSpPr>
            <a:spLocks noChangeArrowheads="1"/>
          </p:cNvSpPr>
          <p:nvPr/>
        </p:nvSpPr>
        <p:spPr bwMode="auto">
          <a:xfrm>
            <a:off x="2703513" y="5432425"/>
            <a:ext cx="42862"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rPr>
              <a:t>2</a:t>
            </a:r>
            <a:endParaRPr lang="en-US" b="1"/>
          </a:p>
        </p:txBody>
      </p:sp>
      <p:sp>
        <p:nvSpPr>
          <p:cNvPr id="11298" name="Rectangle 34"/>
          <p:cNvSpPr>
            <a:spLocks noChangeArrowheads="1"/>
          </p:cNvSpPr>
          <p:nvPr/>
        </p:nvSpPr>
        <p:spPr bwMode="auto">
          <a:xfrm>
            <a:off x="2806700" y="5241925"/>
            <a:ext cx="39687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rPr>
              <a:t>4 ATP total</a:t>
            </a:r>
          </a:p>
        </p:txBody>
      </p:sp>
      <p:sp>
        <p:nvSpPr>
          <p:cNvPr id="11303" name="Rectangle 39"/>
          <p:cNvSpPr>
            <a:spLocks noChangeArrowheads="1"/>
          </p:cNvSpPr>
          <p:nvPr/>
        </p:nvSpPr>
        <p:spPr bwMode="auto">
          <a:xfrm>
            <a:off x="3165475" y="5432425"/>
            <a:ext cx="29051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rPr>
              <a:t>net gain</a:t>
            </a:r>
            <a:endParaRPr lang="en-US" b="1"/>
          </a:p>
        </p:txBody>
      </p:sp>
      <p:sp>
        <p:nvSpPr>
          <p:cNvPr id="11304" name="Rectangle 40"/>
          <p:cNvSpPr>
            <a:spLocks noChangeArrowheads="1"/>
          </p:cNvSpPr>
          <p:nvPr/>
        </p:nvSpPr>
        <p:spPr bwMode="auto">
          <a:xfrm>
            <a:off x="2813050" y="4887913"/>
            <a:ext cx="2159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rPr>
              <a:t>2 ATP</a:t>
            </a:r>
          </a:p>
        </p:txBody>
      </p:sp>
      <p:sp>
        <p:nvSpPr>
          <p:cNvPr id="11311" name="Rectangle 47"/>
          <p:cNvSpPr>
            <a:spLocks noChangeArrowheads="1"/>
          </p:cNvSpPr>
          <p:nvPr/>
        </p:nvSpPr>
        <p:spPr bwMode="auto">
          <a:xfrm>
            <a:off x="4338638" y="3455988"/>
            <a:ext cx="2222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rPr>
              <a:t>NADH</a:t>
            </a:r>
            <a:endParaRPr lang="en-US" b="1"/>
          </a:p>
        </p:txBody>
      </p:sp>
      <p:sp>
        <p:nvSpPr>
          <p:cNvPr id="11312" name="Rectangle 48"/>
          <p:cNvSpPr>
            <a:spLocks noChangeArrowheads="1"/>
          </p:cNvSpPr>
          <p:nvPr/>
        </p:nvSpPr>
        <p:spPr bwMode="auto">
          <a:xfrm>
            <a:off x="5416550" y="3679825"/>
            <a:ext cx="3778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rPr>
              <a:t>NADH and</a:t>
            </a:r>
          </a:p>
          <a:p>
            <a:r>
              <a:rPr lang="en-US" sz="600" b="1">
                <a:solidFill>
                  <a:srgbClr val="000000"/>
                </a:solidFill>
              </a:rPr>
              <a:t>FADH</a:t>
            </a:r>
            <a:r>
              <a:rPr lang="en-US" sz="600" b="1" baseline="-25000">
                <a:solidFill>
                  <a:srgbClr val="000000"/>
                </a:solidFill>
              </a:rPr>
              <a:t>2</a:t>
            </a:r>
          </a:p>
        </p:txBody>
      </p:sp>
      <p:sp>
        <p:nvSpPr>
          <p:cNvPr id="11316" name="Rectangle 52"/>
          <p:cNvSpPr>
            <a:spLocks noChangeArrowheads="1"/>
          </p:cNvSpPr>
          <p:nvPr/>
        </p:nvSpPr>
        <p:spPr bwMode="auto">
          <a:xfrm>
            <a:off x="2662238" y="4192588"/>
            <a:ext cx="381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rPr>
              <a:t>Glycolysis</a:t>
            </a:r>
            <a:endParaRPr lang="en-US" b="1"/>
          </a:p>
        </p:txBody>
      </p:sp>
      <p:sp>
        <p:nvSpPr>
          <p:cNvPr id="11317" name="Rectangle 53"/>
          <p:cNvSpPr>
            <a:spLocks noChangeArrowheads="1"/>
          </p:cNvSpPr>
          <p:nvPr/>
        </p:nvSpPr>
        <p:spPr bwMode="auto">
          <a:xfrm>
            <a:off x="3495675" y="3330575"/>
            <a:ext cx="2222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rPr>
              <a:t>NADH</a:t>
            </a:r>
            <a:endParaRPr lang="en-US" b="1"/>
          </a:p>
        </p:txBody>
      </p:sp>
      <p:sp>
        <p:nvSpPr>
          <p:cNvPr id="11318" name="Rectangle 54"/>
          <p:cNvSpPr>
            <a:spLocks noChangeArrowheads="1"/>
          </p:cNvSpPr>
          <p:nvPr/>
        </p:nvSpPr>
        <p:spPr bwMode="auto">
          <a:xfrm>
            <a:off x="2481263" y="4364038"/>
            <a:ext cx="287337"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rPr>
              <a:t>glucose</a:t>
            </a:r>
            <a:endParaRPr lang="en-US" b="1"/>
          </a:p>
        </p:txBody>
      </p:sp>
      <p:sp>
        <p:nvSpPr>
          <p:cNvPr id="11319" name="Rectangle 55"/>
          <p:cNvSpPr>
            <a:spLocks noChangeArrowheads="1"/>
          </p:cNvSpPr>
          <p:nvPr/>
        </p:nvSpPr>
        <p:spPr bwMode="auto">
          <a:xfrm>
            <a:off x="3024188" y="4364038"/>
            <a:ext cx="319087"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rPr>
              <a:t>pyruvate</a:t>
            </a:r>
            <a:endParaRPr lang="en-US" b="1"/>
          </a:p>
        </p:txBody>
      </p:sp>
      <p:sp>
        <p:nvSpPr>
          <p:cNvPr id="11320" name="Rectangle 56"/>
          <p:cNvSpPr>
            <a:spLocks noChangeArrowheads="1"/>
          </p:cNvSpPr>
          <p:nvPr/>
        </p:nvSpPr>
        <p:spPr bwMode="auto">
          <a:xfrm>
            <a:off x="2376488" y="3783013"/>
            <a:ext cx="3905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rPr>
              <a:t>Cytoplasm</a:t>
            </a:r>
            <a:endParaRPr lang="en-US" b="1"/>
          </a:p>
        </p:txBody>
      </p:sp>
      <p:sp>
        <p:nvSpPr>
          <p:cNvPr id="11330" name="Rectangle 66"/>
          <p:cNvSpPr>
            <a:spLocks noChangeArrowheads="1"/>
          </p:cNvSpPr>
          <p:nvPr/>
        </p:nvSpPr>
        <p:spPr bwMode="auto">
          <a:xfrm>
            <a:off x="3313113" y="3644900"/>
            <a:ext cx="71437"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rPr>
              <a:t>e</a:t>
            </a:r>
            <a:r>
              <a:rPr lang="en-US" sz="600" b="1" baseline="30000">
                <a:solidFill>
                  <a:srgbClr val="000000"/>
                </a:solidFill>
              </a:rPr>
              <a:t>–</a:t>
            </a:r>
          </a:p>
        </p:txBody>
      </p:sp>
      <p:sp>
        <p:nvSpPr>
          <p:cNvPr id="11344" name="Rectangle 80"/>
          <p:cNvSpPr>
            <a:spLocks noChangeArrowheads="1"/>
          </p:cNvSpPr>
          <p:nvPr/>
        </p:nvSpPr>
        <p:spPr bwMode="auto">
          <a:xfrm>
            <a:off x="4152900" y="3263900"/>
            <a:ext cx="7143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rPr>
              <a:t>e</a:t>
            </a:r>
            <a:r>
              <a:rPr lang="en-US" sz="600" b="1" baseline="30000">
                <a:solidFill>
                  <a:srgbClr val="000000"/>
                </a:solidFill>
              </a:rPr>
              <a:t>–</a:t>
            </a:r>
          </a:p>
        </p:txBody>
      </p:sp>
      <p:sp>
        <p:nvSpPr>
          <p:cNvPr id="11345" name="Rectangle 81"/>
          <p:cNvSpPr>
            <a:spLocks noChangeArrowheads="1"/>
          </p:cNvSpPr>
          <p:nvPr/>
        </p:nvSpPr>
        <p:spPr bwMode="auto">
          <a:xfrm>
            <a:off x="5073650" y="3454400"/>
            <a:ext cx="7143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rPr>
              <a:t>e</a:t>
            </a:r>
            <a:r>
              <a:rPr lang="en-US" sz="600" b="1" baseline="30000">
                <a:solidFill>
                  <a:srgbClr val="000000"/>
                </a:solidFill>
              </a:rPr>
              <a:t>–</a:t>
            </a:r>
          </a:p>
        </p:txBody>
      </p:sp>
      <p:sp>
        <p:nvSpPr>
          <p:cNvPr id="11346" name="Rectangle 82"/>
          <p:cNvSpPr>
            <a:spLocks noChangeArrowheads="1"/>
          </p:cNvSpPr>
          <p:nvPr/>
        </p:nvSpPr>
        <p:spPr bwMode="auto">
          <a:xfrm>
            <a:off x="6102350" y="3575050"/>
            <a:ext cx="7143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rPr>
              <a:t>e</a:t>
            </a:r>
            <a:r>
              <a:rPr lang="en-US" sz="600" b="1" baseline="30000">
                <a:solidFill>
                  <a:srgbClr val="000000"/>
                </a:solidFill>
              </a:rPr>
              <a:t>–</a:t>
            </a:r>
          </a:p>
        </p:txBody>
      </p:sp>
      <p:sp>
        <p:nvSpPr>
          <p:cNvPr id="11347" name="Rectangle 83"/>
          <p:cNvSpPr>
            <a:spLocks noChangeArrowheads="1"/>
          </p:cNvSpPr>
          <p:nvPr/>
        </p:nvSpPr>
        <p:spPr bwMode="auto">
          <a:xfrm>
            <a:off x="5187950" y="3803650"/>
            <a:ext cx="7143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rPr>
              <a:t>e</a:t>
            </a:r>
            <a:r>
              <a:rPr lang="en-US" sz="600" b="1" baseline="30000">
                <a:solidFill>
                  <a:srgbClr val="000000"/>
                </a:solidFill>
              </a:rPr>
              <a:t>–</a:t>
            </a:r>
          </a:p>
        </p:txBody>
      </p:sp>
      <p:sp>
        <p:nvSpPr>
          <p:cNvPr id="11348" name="Rectangle 84"/>
          <p:cNvSpPr>
            <a:spLocks noChangeArrowheads="1"/>
          </p:cNvSpPr>
          <p:nvPr/>
        </p:nvSpPr>
        <p:spPr bwMode="auto">
          <a:xfrm>
            <a:off x="4127500" y="3930650"/>
            <a:ext cx="7143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rPr>
              <a:t>e</a:t>
            </a:r>
            <a:r>
              <a:rPr lang="en-US" sz="600" b="1" baseline="30000">
                <a:solidFill>
                  <a:srgbClr val="000000"/>
                </a:solidFill>
              </a:rPr>
              <a:t>–</a:t>
            </a:r>
          </a:p>
        </p:txBody>
      </p:sp>
      <p:sp>
        <p:nvSpPr>
          <p:cNvPr id="11349" name="Rectangle 85"/>
          <p:cNvSpPr>
            <a:spLocks noChangeArrowheads="1"/>
          </p:cNvSpPr>
          <p:nvPr/>
        </p:nvSpPr>
        <p:spPr bwMode="auto">
          <a:xfrm>
            <a:off x="5924550" y="4006850"/>
            <a:ext cx="7143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rPr>
              <a:t>e</a:t>
            </a:r>
            <a:r>
              <a:rPr lang="en-US" sz="600" b="1" baseline="30000">
                <a:solidFill>
                  <a:srgbClr val="000000"/>
                </a:solidFill>
              </a:rPr>
              <a:t>–</a:t>
            </a:r>
          </a:p>
        </p:txBody>
      </p:sp>
      <p:sp>
        <p:nvSpPr>
          <p:cNvPr id="11350" name="Rectangle 86"/>
          <p:cNvSpPr>
            <a:spLocks noChangeArrowheads="1"/>
          </p:cNvSpPr>
          <p:nvPr/>
        </p:nvSpPr>
        <p:spPr bwMode="auto">
          <a:xfrm>
            <a:off x="2901950" y="5016500"/>
            <a:ext cx="2159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rPr>
              <a:t>2 ATP</a:t>
            </a:r>
          </a:p>
        </p:txBody>
      </p:sp>
      <p:sp>
        <p:nvSpPr>
          <p:cNvPr id="11351" name="Rectangle 87"/>
          <p:cNvSpPr>
            <a:spLocks noChangeArrowheads="1"/>
          </p:cNvSpPr>
          <p:nvPr/>
        </p:nvSpPr>
        <p:spPr bwMode="auto">
          <a:xfrm>
            <a:off x="2413000" y="5251450"/>
            <a:ext cx="2254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rPr>
              <a:t>4 ADP</a:t>
            </a:r>
          </a:p>
        </p:txBody>
      </p:sp>
      <p:sp>
        <p:nvSpPr>
          <p:cNvPr id="11352" name="Rectangle 88"/>
          <p:cNvSpPr>
            <a:spLocks noChangeArrowheads="1"/>
          </p:cNvSpPr>
          <p:nvPr/>
        </p:nvSpPr>
        <p:spPr bwMode="auto">
          <a:xfrm>
            <a:off x="2895600" y="5422900"/>
            <a:ext cx="1524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rPr>
              <a:t>ATP</a:t>
            </a:r>
          </a:p>
        </p:txBody>
      </p:sp>
      <p:sp>
        <p:nvSpPr>
          <p:cNvPr id="11353" name="Rectangle 89"/>
          <p:cNvSpPr>
            <a:spLocks noChangeArrowheads="1"/>
          </p:cNvSpPr>
          <p:nvPr/>
        </p:nvSpPr>
        <p:spPr bwMode="auto">
          <a:xfrm>
            <a:off x="5213350" y="5416550"/>
            <a:ext cx="1524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rPr>
              <a:t>ATP</a:t>
            </a:r>
          </a:p>
        </p:txBody>
      </p:sp>
      <p:sp>
        <p:nvSpPr>
          <p:cNvPr id="11354" name="Rectangle 90"/>
          <p:cNvSpPr>
            <a:spLocks noChangeArrowheads="1"/>
          </p:cNvSpPr>
          <p:nvPr/>
        </p:nvSpPr>
        <p:spPr bwMode="auto">
          <a:xfrm>
            <a:off x="6280150" y="5416550"/>
            <a:ext cx="1524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rPr>
              <a:t>ATP</a:t>
            </a:r>
          </a:p>
        </p:txBody>
      </p:sp>
      <p:sp>
        <p:nvSpPr>
          <p:cNvPr id="11356" name="TextBox 24"/>
          <p:cNvSpPr txBox="1">
            <a:spLocks noChangeArrowheads="1"/>
          </p:cNvSpPr>
          <p:nvPr/>
        </p:nvSpPr>
        <p:spPr bwMode="auto">
          <a:xfrm>
            <a:off x="1482725" y="1843088"/>
            <a:ext cx="61785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
                <a:solidFill>
                  <a:srgbClr val="000000"/>
                </a:solidFill>
              </a:rPr>
              <a:t>Copyright © The McGraw-Hill Companies, Inc. Permission required for reproduction or display</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37B0849-A847-4639-B54D-8A9CFF7CA07E}" type="slidenum">
              <a:rPr lang="en-US" smtClean="0">
                <a:latin typeface="Arial Black" pitchFamily="34" charset="0"/>
              </a:rPr>
              <a:pPr eaLnBrk="1" hangingPunct="1"/>
              <a:t>11</a:t>
            </a:fld>
            <a:endParaRPr lang="en-US" smtClean="0">
              <a:latin typeface="Arial Black" pitchFamily="34" charset="0"/>
            </a:endParaRPr>
          </a:p>
        </p:txBody>
      </p:sp>
      <p:sp>
        <p:nvSpPr>
          <p:cNvPr id="12291" name="Rectangle 4"/>
          <p:cNvSpPr>
            <a:spLocks noGrp="1" noChangeArrowheads="1"/>
          </p:cNvSpPr>
          <p:nvPr>
            <p:ph type="title"/>
          </p:nvPr>
        </p:nvSpPr>
        <p:spPr/>
        <p:txBody>
          <a:bodyPr/>
          <a:lstStyle/>
          <a:p>
            <a:r>
              <a:rPr lang="en-US" smtClean="0"/>
              <a:t>Glucose Breakdown: Glycolysis</a:t>
            </a:r>
          </a:p>
        </p:txBody>
      </p:sp>
      <p:sp>
        <p:nvSpPr>
          <p:cNvPr id="12292" name="Rectangle 5"/>
          <p:cNvSpPr>
            <a:spLocks noGrp="1" noChangeArrowheads="1"/>
          </p:cNvSpPr>
          <p:nvPr>
            <p:ph type="body" idx="1"/>
          </p:nvPr>
        </p:nvSpPr>
        <p:spPr/>
        <p:txBody>
          <a:bodyPr/>
          <a:lstStyle/>
          <a:p>
            <a:pPr>
              <a:lnSpc>
                <a:spcPct val="80000"/>
              </a:lnSpc>
              <a:spcBef>
                <a:spcPct val="25000"/>
              </a:spcBef>
            </a:pPr>
            <a:r>
              <a:rPr lang="en-US" sz="2800" smtClean="0"/>
              <a:t>Occurs in cytoplasm outside mitochondria</a:t>
            </a:r>
          </a:p>
          <a:p>
            <a:pPr>
              <a:lnSpc>
                <a:spcPct val="80000"/>
              </a:lnSpc>
              <a:spcBef>
                <a:spcPct val="25000"/>
              </a:spcBef>
            </a:pPr>
            <a:r>
              <a:rPr lang="en-US" sz="2800" smtClean="0"/>
              <a:t>Energy Investment Steps:</a:t>
            </a:r>
          </a:p>
          <a:p>
            <a:pPr lvl="1">
              <a:lnSpc>
                <a:spcPct val="80000"/>
              </a:lnSpc>
              <a:spcBef>
                <a:spcPct val="25000"/>
              </a:spcBef>
            </a:pPr>
            <a:r>
              <a:rPr lang="en-US" sz="2400" smtClean="0"/>
              <a:t>Two ATP are used to activate glucose</a:t>
            </a:r>
          </a:p>
          <a:p>
            <a:pPr lvl="1">
              <a:lnSpc>
                <a:spcPct val="80000"/>
              </a:lnSpc>
              <a:spcBef>
                <a:spcPct val="25000"/>
              </a:spcBef>
            </a:pPr>
            <a:r>
              <a:rPr lang="en-US" sz="2400" smtClean="0"/>
              <a:t>Glucose splits into two G3P molecules</a:t>
            </a:r>
          </a:p>
          <a:p>
            <a:pPr>
              <a:lnSpc>
                <a:spcPct val="80000"/>
              </a:lnSpc>
              <a:spcBef>
                <a:spcPct val="25000"/>
              </a:spcBef>
            </a:pPr>
            <a:r>
              <a:rPr lang="en-US" sz="2800" smtClean="0"/>
              <a:t>Energy Harvesting Steps:</a:t>
            </a:r>
          </a:p>
          <a:p>
            <a:pPr lvl="1">
              <a:lnSpc>
                <a:spcPct val="80000"/>
              </a:lnSpc>
              <a:spcBef>
                <a:spcPct val="25000"/>
              </a:spcBef>
            </a:pPr>
            <a:r>
              <a:rPr lang="en-US" sz="2400" smtClean="0"/>
              <a:t>Oxidation of G3P occurs by removal of electrons and hydrogen ions </a:t>
            </a:r>
          </a:p>
          <a:p>
            <a:pPr lvl="1">
              <a:lnSpc>
                <a:spcPct val="80000"/>
              </a:lnSpc>
              <a:spcBef>
                <a:spcPct val="25000"/>
              </a:spcBef>
            </a:pPr>
            <a:r>
              <a:rPr lang="en-US" sz="2400" smtClean="0"/>
              <a:t>Two electrons and one hydrogen ion are accepted by NAD</a:t>
            </a:r>
            <a:r>
              <a:rPr lang="en-US" sz="2400" baseline="30000" smtClean="0"/>
              <a:t>+ </a:t>
            </a:r>
            <a:r>
              <a:rPr lang="en-US" sz="2400" smtClean="0"/>
              <a:t>resulting two NADH</a:t>
            </a:r>
            <a:endParaRPr lang="en-US" sz="2400" baseline="30000" smtClean="0"/>
          </a:p>
          <a:p>
            <a:pPr lvl="1">
              <a:lnSpc>
                <a:spcPct val="80000"/>
              </a:lnSpc>
              <a:spcBef>
                <a:spcPct val="25000"/>
              </a:spcBef>
            </a:pPr>
            <a:r>
              <a:rPr lang="en-US" sz="2400" smtClean="0"/>
              <a:t>Four ATP produced by substrate-level phosphorylation</a:t>
            </a:r>
          </a:p>
          <a:p>
            <a:pPr lvl="1">
              <a:lnSpc>
                <a:spcPct val="80000"/>
              </a:lnSpc>
              <a:spcBef>
                <a:spcPct val="25000"/>
              </a:spcBef>
            </a:pPr>
            <a:r>
              <a:rPr lang="en-US" sz="2400" smtClean="0"/>
              <a:t>Net gain of two ATP</a:t>
            </a:r>
          </a:p>
          <a:p>
            <a:pPr lvl="1">
              <a:lnSpc>
                <a:spcPct val="80000"/>
              </a:lnSpc>
              <a:spcBef>
                <a:spcPct val="25000"/>
              </a:spcBef>
            </a:pPr>
            <a:r>
              <a:rPr lang="en-US" sz="2400" smtClean="0"/>
              <a:t>Both G3Ps converted to pyruvates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6F40374-77C3-42DB-B3F5-40BB5FE21F46}" type="slidenum">
              <a:rPr lang="en-US" smtClean="0">
                <a:latin typeface="Arial Black" pitchFamily="34" charset="0"/>
              </a:rPr>
              <a:pPr eaLnBrk="1" hangingPunct="1"/>
              <a:t>12</a:t>
            </a:fld>
            <a:endParaRPr lang="en-US" smtClean="0">
              <a:latin typeface="Arial Black" pitchFamily="34" charset="0"/>
            </a:endParaRPr>
          </a:p>
        </p:txBody>
      </p:sp>
      <p:sp>
        <p:nvSpPr>
          <p:cNvPr id="13315" name="Rectangle 4"/>
          <p:cNvSpPr>
            <a:spLocks noGrp="1" noChangeArrowheads="1"/>
          </p:cNvSpPr>
          <p:nvPr>
            <p:ph type="title"/>
          </p:nvPr>
        </p:nvSpPr>
        <p:spPr>
          <a:xfrm>
            <a:off x="171450" y="228600"/>
            <a:ext cx="8435975" cy="949325"/>
          </a:xfrm>
        </p:spPr>
        <p:txBody>
          <a:bodyPr/>
          <a:lstStyle/>
          <a:p>
            <a:r>
              <a:rPr lang="en-US" smtClean="0"/>
              <a:t>Glycolysis: Inputs and Outputs</a:t>
            </a:r>
          </a:p>
        </p:txBody>
      </p:sp>
      <p:pic>
        <p:nvPicPr>
          <p:cNvPr id="13320" name="Picture 8" descr="mad2543X_ta08_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3263" y="1965325"/>
            <a:ext cx="5173662" cy="4130675"/>
          </a:xfrm>
          <a:prstGeom prst="rect">
            <a:avLst/>
          </a:prstGeom>
          <a:noFill/>
          <a:extLst>
            <a:ext uri="{909E8E84-426E-40DD-AFC4-6F175D3DCCD1}">
              <a14:hiddenFill xmlns:a14="http://schemas.microsoft.com/office/drawing/2010/main">
                <a:solidFill>
                  <a:srgbClr val="FFFFFF"/>
                </a:solidFill>
              </a14:hiddenFill>
            </a:ext>
          </a:extLst>
        </p:spPr>
      </p:pic>
      <p:sp>
        <p:nvSpPr>
          <p:cNvPr id="13324" name="Rectangle 12"/>
          <p:cNvSpPr>
            <a:spLocks noChangeArrowheads="1"/>
          </p:cNvSpPr>
          <p:nvPr/>
        </p:nvSpPr>
        <p:spPr bwMode="auto">
          <a:xfrm>
            <a:off x="3968750" y="2317750"/>
            <a:ext cx="119856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b="1">
                <a:solidFill>
                  <a:srgbClr val="000000"/>
                </a:solidFill>
              </a:rPr>
              <a:t>Glycolysis</a:t>
            </a:r>
            <a:endParaRPr lang="en-US" b="1"/>
          </a:p>
        </p:txBody>
      </p:sp>
      <p:sp>
        <p:nvSpPr>
          <p:cNvPr id="13325" name="Rectangle 13"/>
          <p:cNvSpPr>
            <a:spLocks noChangeArrowheads="1"/>
          </p:cNvSpPr>
          <p:nvPr/>
        </p:nvSpPr>
        <p:spPr bwMode="auto">
          <a:xfrm>
            <a:off x="2438400" y="2608263"/>
            <a:ext cx="7143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b="1">
                <a:solidFill>
                  <a:srgbClr val="000000"/>
                </a:solidFill>
              </a:rPr>
              <a:t>inputs</a:t>
            </a:r>
            <a:endParaRPr lang="en-US" b="1"/>
          </a:p>
        </p:txBody>
      </p:sp>
      <p:sp>
        <p:nvSpPr>
          <p:cNvPr id="13326" name="Rectangle 14"/>
          <p:cNvSpPr>
            <a:spLocks noChangeArrowheads="1"/>
          </p:cNvSpPr>
          <p:nvPr/>
        </p:nvSpPr>
        <p:spPr bwMode="auto">
          <a:xfrm>
            <a:off x="5942013" y="2620963"/>
            <a:ext cx="8794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b="1">
                <a:solidFill>
                  <a:srgbClr val="000000"/>
                </a:solidFill>
              </a:rPr>
              <a:t>outputs</a:t>
            </a:r>
            <a:endParaRPr lang="en-US" b="1"/>
          </a:p>
        </p:txBody>
      </p:sp>
      <p:sp>
        <p:nvSpPr>
          <p:cNvPr id="13327" name="Rectangle 15"/>
          <p:cNvSpPr>
            <a:spLocks noChangeArrowheads="1"/>
          </p:cNvSpPr>
          <p:nvPr/>
        </p:nvSpPr>
        <p:spPr bwMode="auto">
          <a:xfrm>
            <a:off x="5770563" y="3067050"/>
            <a:ext cx="13255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b="1">
                <a:solidFill>
                  <a:srgbClr val="000000"/>
                </a:solidFill>
              </a:rPr>
              <a:t>2  pyruvate</a:t>
            </a:r>
            <a:endParaRPr lang="en-US" b="1"/>
          </a:p>
        </p:txBody>
      </p:sp>
      <p:sp>
        <p:nvSpPr>
          <p:cNvPr id="13328" name="Rectangle 16"/>
          <p:cNvSpPr>
            <a:spLocks noChangeArrowheads="1"/>
          </p:cNvSpPr>
          <p:nvPr/>
        </p:nvSpPr>
        <p:spPr bwMode="auto">
          <a:xfrm>
            <a:off x="5780088" y="3465513"/>
            <a:ext cx="10509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b="1">
                <a:solidFill>
                  <a:srgbClr val="000000"/>
                </a:solidFill>
              </a:rPr>
              <a:t>2  NADH</a:t>
            </a:r>
            <a:endParaRPr lang="en-US" b="1"/>
          </a:p>
        </p:txBody>
      </p:sp>
      <p:sp>
        <p:nvSpPr>
          <p:cNvPr id="13330" name="Rectangle 18"/>
          <p:cNvSpPr>
            <a:spLocks noChangeArrowheads="1"/>
          </p:cNvSpPr>
          <p:nvPr/>
        </p:nvSpPr>
        <p:spPr bwMode="auto">
          <a:xfrm>
            <a:off x="5780088" y="4084638"/>
            <a:ext cx="7715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b="1">
                <a:solidFill>
                  <a:srgbClr val="000000"/>
                </a:solidFill>
              </a:rPr>
              <a:t>2 ADP</a:t>
            </a:r>
            <a:endParaRPr lang="en-US" b="1"/>
          </a:p>
        </p:txBody>
      </p:sp>
      <p:sp>
        <p:nvSpPr>
          <p:cNvPr id="13333" name="Rectangle 21"/>
          <p:cNvSpPr>
            <a:spLocks noChangeArrowheads="1"/>
          </p:cNvSpPr>
          <p:nvPr/>
        </p:nvSpPr>
        <p:spPr bwMode="auto">
          <a:xfrm>
            <a:off x="5786438" y="4716463"/>
            <a:ext cx="13239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b="1">
                <a:solidFill>
                  <a:srgbClr val="000000"/>
                </a:solidFill>
              </a:rPr>
              <a:t>4 ATP total</a:t>
            </a:r>
            <a:endParaRPr lang="en-US" b="1"/>
          </a:p>
        </p:txBody>
      </p:sp>
      <p:sp>
        <p:nvSpPr>
          <p:cNvPr id="13337" name="Rectangle 25"/>
          <p:cNvSpPr>
            <a:spLocks noChangeArrowheads="1"/>
          </p:cNvSpPr>
          <p:nvPr/>
        </p:nvSpPr>
        <p:spPr bwMode="auto">
          <a:xfrm>
            <a:off x="6726238" y="5521325"/>
            <a:ext cx="95408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b="1">
                <a:solidFill>
                  <a:srgbClr val="000000"/>
                </a:solidFill>
              </a:rPr>
              <a:t>net gain</a:t>
            </a:r>
            <a:endParaRPr lang="en-US" b="1"/>
          </a:p>
        </p:txBody>
      </p:sp>
      <p:sp>
        <p:nvSpPr>
          <p:cNvPr id="13338" name="Rectangle 26"/>
          <p:cNvSpPr>
            <a:spLocks noChangeArrowheads="1"/>
          </p:cNvSpPr>
          <p:nvPr/>
        </p:nvSpPr>
        <p:spPr bwMode="auto">
          <a:xfrm>
            <a:off x="2376488" y="3059113"/>
            <a:ext cx="92233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b="1">
                <a:solidFill>
                  <a:srgbClr val="000000"/>
                </a:solidFill>
              </a:rPr>
              <a:t>glucose</a:t>
            </a:r>
            <a:endParaRPr lang="en-US" b="1"/>
          </a:p>
        </p:txBody>
      </p:sp>
      <p:sp>
        <p:nvSpPr>
          <p:cNvPr id="13339" name="Rectangle 27"/>
          <p:cNvSpPr>
            <a:spLocks noChangeArrowheads="1"/>
          </p:cNvSpPr>
          <p:nvPr/>
        </p:nvSpPr>
        <p:spPr bwMode="auto">
          <a:xfrm>
            <a:off x="2379663" y="3487738"/>
            <a:ext cx="889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b="1">
                <a:solidFill>
                  <a:srgbClr val="000000"/>
                </a:solidFill>
              </a:rPr>
              <a:t>2 NAD</a:t>
            </a:r>
            <a:r>
              <a:rPr lang="en-US" sz="2100" b="1" baseline="30000">
                <a:solidFill>
                  <a:srgbClr val="000000"/>
                </a:solidFill>
              </a:rPr>
              <a:t>+</a:t>
            </a:r>
            <a:endParaRPr lang="en-US" b="1" baseline="30000"/>
          </a:p>
        </p:txBody>
      </p:sp>
      <p:sp>
        <p:nvSpPr>
          <p:cNvPr id="13342" name="Rectangle 30"/>
          <p:cNvSpPr>
            <a:spLocks noChangeArrowheads="1"/>
          </p:cNvSpPr>
          <p:nvPr/>
        </p:nvSpPr>
        <p:spPr bwMode="auto">
          <a:xfrm>
            <a:off x="1906588" y="4711700"/>
            <a:ext cx="13747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b="1">
                <a:solidFill>
                  <a:srgbClr val="000000"/>
                </a:solidFill>
              </a:rPr>
              <a:t>4 ADP  +  4</a:t>
            </a:r>
            <a:endParaRPr lang="en-US" b="1"/>
          </a:p>
        </p:txBody>
      </p:sp>
      <p:sp>
        <p:nvSpPr>
          <p:cNvPr id="13345" name="Rectangle 33"/>
          <p:cNvSpPr>
            <a:spLocks noChangeArrowheads="1"/>
          </p:cNvSpPr>
          <p:nvPr/>
        </p:nvSpPr>
        <p:spPr bwMode="auto">
          <a:xfrm>
            <a:off x="3473450" y="4705350"/>
            <a:ext cx="1778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b="1">
                <a:solidFill>
                  <a:srgbClr val="000000"/>
                </a:solidFill>
              </a:rPr>
              <a:t>P</a:t>
            </a:r>
            <a:endParaRPr lang="en-US" b="1"/>
          </a:p>
        </p:txBody>
      </p:sp>
      <p:sp>
        <p:nvSpPr>
          <p:cNvPr id="13346" name="Rectangle 34"/>
          <p:cNvSpPr>
            <a:spLocks noChangeArrowheads="1"/>
          </p:cNvSpPr>
          <p:nvPr/>
        </p:nvSpPr>
        <p:spPr bwMode="auto">
          <a:xfrm>
            <a:off x="2597150" y="4054475"/>
            <a:ext cx="5191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b="1">
                <a:solidFill>
                  <a:srgbClr val="000000"/>
                </a:solidFill>
              </a:rPr>
              <a:t>ATP</a:t>
            </a:r>
            <a:endParaRPr lang="en-US" b="1"/>
          </a:p>
        </p:txBody>
      </p:sp>
      <p:sp>
        <p:nvSpPr>
          <p:cNvPr id="13349" name="Rectangle 37"/>
          <p:cNvSpPr>
            <a:spLocks noChangeArrowheads="1"/>
          </p:cNvSpPr>
          <p:nvPr/>
        </p:nvSpPr>
        <p:spPr bwMode="auto">
          <a:xfrm>
            <a:off x="5568950" y="5484813"/>
            <a:ext cx="5191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b="1">
                <a:solidFill>
                  <a:srgbClr val="000000"/>
                </a:solidFill>
              </a:rPr>
              <a:t>ATP</a:t>
            </a:r>
            <a:endParaRPr lang="en-US" b="1"/>
          </a:p>
        </p:txBody>
      </p:sp>
      <p:sp>
        <p:nvSpPr>
          <p:cNvPr id="13352" name="Line 40"/>
          <p:cNvSpPr>
            <a:spLocks noChangeShapeType="1"/>
          </p:cNvSpPr>
          <p:nvPr/>
        </p:nvSpPr>
        <p:spPr bwMode="auto">
          <a:xfrm>
            <a:off x="1779588" y="2992438"/>
            <a:ext cx="218916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3" name="Line 41"/>
          <p:cNvSpPr>
            <a:spLocks noChangeShapeType="1"/>
          </p:cNvSpPr>
          <p:nvPr/>
        </p:nvSpPr>
        <p:spPr bwMode="auto">
          <a:xfrm>
            <a:off x="5311775" y="2992438"/>
            <a:ext cx="23114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4" name="Rectangle 42"/>
          <p:cNvSpPr>
            <a:spLocks noChangeArrowheads="1"/>
          </p:cNvSpPr>
          <p:nvPr/>
        </p:nvSpPr>
        <p:spPr bwMode="auto">
          <a:xfrm>
            <a:off x="4808538" y="5503863"/>
            <a:ext cx="14763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b="1">
                <a:solidFill>
                  <a:srgbClr val="000000"/>
                </a:solidFill>
              </a:rPr>
              <a:t>2</a:t>
            </a:r>
            <a:endParaRPr lang="en-US" b="1"/>
          </a:p>
        </p:txBody>
      </p:sp>
      <p:sp>
        <p:nvSpPr>
          <p:cNvPr id="13355" name="Rectangle 43"/>
          <p:cNvSpPr>
            <a:spLocks noChangeArrowheads="1"/>
          </p:cNvSpPr>
          <p:nvPr/>
        </p:nvSpPr>
        <p:spPr bwMode="auto">
          <a:xfrm>
            <a:off x="1843088" y="4054475"/>
            <a:ext cx="14763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b="1">
                <a:solidFill>
                  <a:srgbClr val="000000"/>
                </a:solidFill>
              </a:rPr>
              <a:t>2</a:t>
            </a:r>
            <a:endParaRPr lang="en-US" b="1"/>
          </a:p>
        </p:txBody>
      </p:sp>
      <p:sp>
        <p:nvSpPr>
          <p:cNvPr id="13356" name="TextBox 24"/>
          <p:cNvSpPr txBox="1">
            <a:spLocks noChangeArrowheads="1"/>
          </p:cNvSpPr>
          <p:nvPr/>
        </p:nvSpPr>
        <p:spPr bwMode="auto">
          <a:xfrm>
            <a:off x="1482725" y="1798638"/>
            <a:ext cx="6178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000">
                <a:solidFill>
                  <a:srgbClr val="000000"/>
                </a:solidFill>
              </a:rPr>
              <a:t>Copyright © The McGraw-Hill Companies, Inc. Permission required for reproduction or display</a:t>
            </a:r>
          </a:p>
        </p:txBody>
      </p:sp>
      <p:pic>
        <p:nvPicPr>
          <p:cNvPr id="13357" name="Picture 45" descr="mad2543X_ta08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2488" y="4030663"/>
            <a:ext cx="4965700" cy="3543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C99013E-3095-4BD0-892B-B86C2AEF2C27}" type="slidenum">
              <a:rPr lang="en-US" smtClean="0">
                <a:latin typeface="Arial Black" pitchFamily="34" charset="0"/>
              </a:rPr>
              <a:pPr eaLnBrk="1" hangingPunct="1"/>
              <a:t>13</a:t>
            </a:fld>
            <a:endParaRPr lang="en-US" smtClean="0">
              <a:latin typeface="Arial Black" pitchFamily="34" charset="0"/>
            </a:endParaRPr>
          </a:p>
        </p:txBody>
      </p:sp>
      <p:sp>
        <p:nvSpPr>
          <p:cNvPr id="16387" name="Rectangle 2"/>
          <p:cNvSpPr>
            <a:spLocks noGrp="1" noChangeArrowheads="1"/>
          </p:cNvSpPr>
          <p:nvPr>
            <p:ph type="title"/>
          </p:nvPr>
        </p:nvSpPr>
        <p:spPr>
          <a:xfrm>
            <a:off x="290513" y="228600"/>
            <a:ext cx="3060700" cy="865188"/>
          </a:xfrm>
        </p:spPr>
        <p:txBody>
          <a:bodyPr/>
          <a:lstStyle/>
          <a:p>
            <a:r>
              <a:rPr lang="en-US" smtClean="0"/>
              <a:t>Glycolysis</a:t>
            </a:r>
          </a:p>
        </p:txBody>
      </p:sp>
      <p:pic>
        <p:nvPicPr>
          <p:cNvPr id="16390" name="Picture 6" descr="mad2543X_08_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5688" y="1914525"/>
            <a:ext cx="4441825" cy="4264025"/>
          </a:xfrm>
          <a:prstGeom prst="rect">
            <a:avLst/>
          </a:prstGeom>
          <a:noFill/>
          <a:extLst>
            <a:ext uri="{909E8E84-426E-40DD-AFC4-6F175D3DCCD1}">
              <a14:hiddenFill xmlns:a14="http://schemas.microsoft.com/office/drawing/2010/main">
                <a:solidFill>
                  <a:srgbClr val="FFFFFF"/>
                </a:solidFill>
              </a14:hiddenFill>
            </a:ext>
          </a:extLst>
        </p:spPr>
      </p:pic>
      <p:sp>
        <p:nvSpPr>
          <p:cNvPr id="16394" name="Rectangle 10"/>
          <p:cNvSpPr>
            <a:spLocks noChangeArrowheads="1"/>
          </p:cNvSpPr>
          <p:nvPr/>
        </p:nvSpPr>
        <p:spPr bwMode="auto">
          <a:xfrm rot="21480000">
            <a:off x="3751263" y="4067175"/>
            <a:ext cx="101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rPr>
              <a:t>P</a:t>
            </a:r>
            <a:endParaRPr lang="en-US" b="1"/>
          </a:p>
        </p:txBody>
      </p:sp>
      <p:sp>
        <p:nvSpPr>
          <p:cNvPr id="16395" name="Rectangle 11"/>
          <p:cNvSpPr>
            <a:spLocks noChangeArrowheads="1"/>
          </p:cNvSpPr>
          <p:nvPr/>
        </p:nvSpPr>
        <p:spPr bwMode="auto">
          <a:xfrm rot="21480000">
            <a:off x="2549525" y="4579938"/>
            <a:ext cx="101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rPr>
              <a:t>P</a:t>
            </a:r>
            <a:endParaRPr lang="en-US" b="1"/>
          </a:p>
        </p:txBody>
      </p:sp>
      <p:sp>
        <p:nvSpPr>
          <p:cNvPr id="16396" name="Rectangle 12"/>
          <p:cNvSpPr>
            <a:spLocks noChangeArrowheads="1"/>
          </p:cNvSpPr>
          <p:nvPr/>
        </p:nvSpPr>
        <p:spPr bwMode="auto">
          <a:xfrm rot="21480000">
            <a:off x="2552700" y="5668963"/>
            <a:ext cx="101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rPr>
              <a:t>P</a:t>
            </a:r>
            <a:endParaRPr lang="en-US" b="1"/>
          </a:p>
        </p:txBody>
      </p:sp>
      <p:sp>
        <p:nvSpPr>
          <p:cNvPr id="16397" name="Rectangle 13"/>
          <p:cNvSpPr>
            <a:spLocks noChangeArrowheads="1"/>
          </p:cNvSpPr>
          <p:nvPr/>
        </p:nvSpPr>
        <p:spPr bwMode="auto">
          <a:xfrm>
            <a:off x="5224463" y="5678488"/>
            <a:ext cx="2968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rPr>
              <a:t>ATP</a:t>
            </a:r>
            <a:endParaRPr lang="en-US" b="1"/>
          </a:p>
        </p:txBody>
      </p:sp>
      <p:sp>
        <p:nvSpPr>
          <p:cNvPr id="16399" name="Rectangle 15"/>
          <p:cNvSpPr>
            <a:spLocks noChangeArrowheads="1"/>
          </p:cNvSpPr>
          <p:nvPr/>
        </p:nvSpPr>
        <p:spPr bwMode="auto">
          <a:xfrm>
            <a:off x="4427538" y="3475038"/>
            <a:ext cx="5318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rPr>
              <a:t>enzyme</a:t>
            </a:r>
            <a:endParaRPr lang="en-US" b="1"/>
          </a:p>
        </p:txBody>
      </p:sp>
      <p:sp>
        <p:nvSpPr>
          <p:cNvPr id="16400" name="Rectangle 16"/>
          <p:cNvSpPr>
            <a:spLocks noChangeArrowheads="1"/>
          </p:cNvSpPr>
          <p:nvPr/>
        </p:nvSpPr>
        <p:spPr bwMode="auto">
          <a:xfrm>
            <a:off x="5211763" y="4084638"/>
            <a:ext cx="3127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rPr>
              <a:t>ADP</a:t>
            </a:r>
            <a:endParaRPr lang="en-US" b="1"/>
          </a:p>
        </p:txBody>
      </p:sp>
      <p:sp>
        <p:nvSpPr>
          <p:cNvPr id="16401" name="Rectangle 17"/>
          <p:cNvSpPr>
            <a:spLocks noChangeArrowheads="1"/>
          </p:cNvSpPr>
          <p:nvPr/>
        </p:nvSpPr>
        <p:spPr bwMode="auto">
          <a:xfrm>
            <a:off x="3114675" y="4884738"/>
            <a:ext cx="3222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rPr>
              <a:t>BPG</a:t>
            </a:r>
            <a:endParaRPr lang="en-US" b="1"/>
          </a:p>
        </p:txBody>
      </p:sp>
      <p:sp>
        <p:nvSpPr>
          <p:cNvPr id="16402" name="Rectangle 18"/>
          <p:cNvSpPr>
            <a:spLocks noChangeArrowheads="1"/>
          </p:cNvSpPr>
          <p:nvPr/>
        </p:nvSpPr>
        <p:spPr bwMode="auto">
          <a:xfrm>
            <a:off x="3124200" y="5988050"/>
            <a:ext cx="304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rPr>
              <a:t>3PG</a:t>
            </a:r>
            <a:endParaRPr lang="en-US" b="1"/>
          </a:p>
        </p:txBody>
      </p:sp>
      <p:sp>
        <p:nvSpPr>
          <p:cNvPr id="16403" name="TextBox 24"/>
          <p:cNvSpPr txBox="1">
            <a:spLocks noChangeArrowheads="1"/>
          </p:cNvSpPr>
          <p:nvPr/>
        </p:nvSpPr>
        <p:spPr bwMode="auto">
          <a:xfrm>
            <a:off x="1471613" y="1754188"/>
            <a:ext cx="61785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900">
                <a:solidFill>
                  <a:srgbClr val="000000"/>
                </a:solidFill>
              </a:rPr>
              <a:t>Copyright © The McGraw-Hill Companies, Inc. Permission required for reproduction or display.</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Animation</a:t>
            </a:r>
          </a:p>
        </p:txBody>
      </p:sp>
      <p:sp>
        <p:nvSpPr>
          <p:cNvPr id="17411"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8EA7CBC-702C-479E-B209-0781EBBA372A}" type="slidenum">
              <a:rPr lang="en-US" smtClean="0">
                <a:latin typeface="Arial Black" pitchFamily="34" charset="0"/>
              </a:rPr>
              <a:pPr eaLnBrk="1" hangingPunct="1"/>
              <a:t>14</a:t>
            </a:fld>
            <a:endParaRPr lang="en-US" smtClean="0">
              <a:latin typeface="Arial Black" pitchFamily="34" charset="0"/>
            </a:endParaRPr>
          </a:p>
        </p:txBody>
      </p:sp>
      <p:sp>
        <p:nvSpPr>
          <p:cNvPr id="17415" name="Text Box 7"/>
          <p:cNvSpPr txBox="1">
            <a:spLocks noChangeArrowheads="1"/>
          </p:cNvSpPr>
          <p:nvPr/>
        </p:nvSpPr>
        <p:spPr bwMode="auto">
          <a:xfrm>
            <a:off x="2819400" y="2362200"/>
            <a:ext cx="3581400" cy="264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t>Please note that due to differing operating systems, some animations will not appear until the presentation is viewed in Presentation Mode (Slide Show view). You may see blank slides in the “Normal” or “Slide Sorter” views. All animations will appear after viewing in Presentation Mode and playing each animation. Most animations will require the latest version of the Flash Player, which is available at http://get.adobe.com/flashplayer.</a:t>
            </a:r>
          </a:p>
        </p:txBody>
      </p:sp>
    </p:spTree>
    <p:controls>
      <mc:AlternateContent xmlns:mc="http://schemas.openxmlformats.org/markup-compatibility/2006">
        <mc:Choice xmlns:v="urn:schemas-microsoft-com:vml" Requires="v">
          <p:control spid="17414" name="ShockwaveFlash1" r:id="rId2" imgW="5087060" imgH="4695238"/>
        </mc:Choice>
        <mc:Fallback>
          <p:control name="ShockwaveFlash1" r:id="rId2" imgW="5087060" imgH="4695238">
            <p:pic>
              <p:nvPicPr>
                <p:cNvPr id="0" name="ShockwaveFlash1"/>
                <p:cNvPicPr preferRelativeResize="0">
                  <a:picLocks noChangeArrowheads="1" noChangeShapeType="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2028825" y="1509713"/>
                  <a:ext cx="5086350" cy="4695825"/>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52C5AE1-72E0-4BFE-9C34-79D93B6446F0}" type="slidenum">
              <a:rPr lang="en-US" smtClean="0">
                <a:latin typeface="Arial Black" pitchFamily="34" charset="0"/>
              </a:rPr>
              <a:pPr eaLnBrk="1" hangingPunct="1"/>
              <a:t>15</a:t>
            </a:fld>
            <a:endParaRPr lang="en-US" smtClean="0">
              <a:latin typeface="Arial Black" pitchFamily="34" charset="0"/>
            </a:endParaRPr>
          </a:p>
        </p:txBody>
      </p:sp>
      <p:sp>
        <p:nvSpPr>
          <p:cNvPr id="18435" name="Rectangle 2"/>
          <p:cNvSpPr>
            <a:spLocks noGrp="1" noChangeArrowheads="1"/>
          </p:cNvSpPr>
          <p:nvPr>
            <p:ph type="title"/>
          </p:nvPr>
        </p:nvSpPr>
        <p:spPr/>
        <p:txBody>
          <a:bodyPr/>
          <a:lstStyle/>
          <a:p>
            <a:r>
              <a:rPr lang="en-US" smtClean="0"/>
              <a:t>Pyruvate</a:t>
            </a:r>
          </a:p>
        </p:txBody>
      </p:sp>
      <p:sp>
        <p:nvSpPr>
          <p:cNvPr id="18436" name="Rectangle 3"/>
          <p:cNvSpPr>
            <a:spLocks noGrp="1" noChangeArrowheads="1"/>
          </p:cNvSpPr>
          <p:nvPr>
            <p:ph type="body" idx="1"/>
          </p:nvPr>
        </p:nvSpPr>
        <p:spPr/>
        <p:txBody>
          <a:bodyPr/>
          <a:lstStyle/>
          <a:p>
            <a:pPr>
              <a:lnSpc>
                <a:spcPct val="90000"/>
              </a:lnSpc>
            </a:pPr>
            <a:r>
              <a:rPr lang="en-US" b="1" smtClean="0"/>
              <a:t>Pyruvate</a:t>
            </a:r>
            <a:r>
              <a:rPr lang="en-US" smtClean="0"/>
              <a:t> is a pivotal metabolite in cellular respiration </a:t>
            </a:r>
          </a:p>
          <a:p>
            <a:pPr>
              <a:lnSpc>
                <a:spcPct val="90000"/>
              </a:lnSpc>
            </a:pPr>
            <a:r>
              <a:rPr lang="en-US" smtClean="0"/>
              <a:t>If O</a:t>
            </a:r>
            <a:r>
              <a:rPr lang="en-US" baseline="-25000" smtClean="0"/>
              <a:t>2</a:t>
            </a:r>
            <a:r>
              <a:rPr lang="en-US" smtClean="0"/>
              <a:t> is not available to the cell, </a:t>
            </a:r>
            <a:r>
              <a:rPr lang="en-US" b="1" smtClean="0"/>
              <a:t>fermentation</a:t>
            </a:r>
            <a:r>
              <a:rPr lang="en-US" smtClean="0"/>
              <a:t>, an anaerobic process, occurs in the cytoplasm. </a:t>
            </a:r>
          </a:p>
          <a:p>
            <a:pPr lvl="1">
              <a:lnSpc>
                <a:spcPct val="90000"/>
              </a:lnSpc>
            </a:pPr>
            <a:r>
              <a:rPr lang="en-US" smtClean="0"/>
              <a:t>During fermentation, glucose is incompletely metabolized to lactate, or to CO</a:t>
            </a:r>
            <a:r>
              <a:rPr lang="en-US" baseline="-25000" smtClean="0"/>
              <a:t>2</a:t>
            </a:r>
            <a:r>
              <a:rPr lang="en-US" smtClean="0"/>
              <a:t> and alcohol (depending on the organism).</a:t>
            </a:r>
          </a:p>
          <a:p>
            <a:pPr>
              <a:lnSpc>
                <a:spcPct val="90000"/>
              </a:lnSpc>
            </a:pPr>
            <a:r>
              <a:rPr lang="en-US" smtClean="0"/>
              <a:t>If O</a:t>
            </a:r>
            <a:r>
              <a:rPr lang="en-US" baseline="-25000" smtClean="0"/>
              <a:t>2</a:t>
            </a:r>
            <a:r>
              <a:rPr lang="en-US" smtClean="0"/>
              <a:t> is available to the cell, pyruvate enters mitochondria by aerobic process.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F8CDD37-F3FF-4767-83C6-0077E12A9F4D}" type="slidenum">
              <a:rPr lang="en-US" smtClean="0">
                <a:latin typeface="Arial Black" pitchFamily="34" charset="0"/>
              </a:rPr>
              <a:pPr eaLnBrk="1" hangingPunct="1"/>
              <a:t>16</a:t>
            </a:fld>
            <a:endParaRPr lang="en-US" smtClean="0">
              <a:latin typeface="Arial Black" pitchFamily="34" charset="0"/>
            </a:endParaRPr>
          </a:p>
        </p:txBody>
      </p:sp>
      <p:sp>
        <p:nvSpPr>
          <p:cNvPr id="19459" name="Rectangle 2"/>
          <p:cNvSpPr>
            <a:spLocks noGrp="1" noChangeArrowheads="1"/>
          </p:cNvSpPr>
          <p:nvPr>
            <p:ph type="title"/>
          </p:nvPr>
        </p:nvSpPr>
        <p:spPr/>
        <p:txBody>
          <a:bodyPr/>
          <a:lstStyle/>
          <a:p>
            <a:r>
              <a:rPr lang="en-US" smtClean="0"/>
              <a:t>Fermentation</a:t>
            </a:r>
          </a:p>
        </p:txBody>
      </p:sp>
      <p:sp>
        <p:nvSpPr>
          <p:cNvPr id="19460" name="Rectangle 3"/>
          <p:cNvSpPr>
            <a:spLocks noGrp="1" noChangeArrowheads="1"/>
          </p:cNvSpPr>
          <p:nvPr>
            <p:ph type="body" idx="1"/>
          </p:nvPr>
        </p:nvSpPr>
        <p:spPr/>
        <p:txBody>
          <a:bodyPr/>
          <a:lstStyle/>
          <a:p>
            <a:pPr marL="609600" indent="-609600">
              <a:lnSpc>
                <a:spcPct val="90000"/>
              </a:lnSpc>
            </a:pPr>
            <a:r>
              <a:rPr lang="en-US" sz="2400" smtClean="0"/>
              <a:t>An </a:t>
            </a:r>
            <a:r>
              <a:rPr lang="en-US" sz="2400" i="1" smtClean="0"/>
              <a:t>anaerobic</a:t>
            </a:r>
            <a:r>
              <a:rPr lang="en-US" sz="2400" smtClean="0"/>
              <a:t> process that reduces pyruvate to either lactate or alcohol and CO</a:t>
            </a:r>
            <a:r>
              <a:rPr lang="en-US" sz="2400" baseline="-25000" smtClean="0"/>
              <a:t>2</a:t>
            </a:r>
            <a:r>
              <a:rPr lang="en-US" sz="2400" smtClean="0"/>
              <a:t> </a:t>
            </a:r>
          </a:p>
          <a:p>
            <a:pPr marL="609600" indent="-609600">
              <a:lnSpc>
                <a:spcPct val="90000"/>
              </a:lnSpc>
            </a:pPr>
            <a:r>
              <a:rPr lang="en-US" sz="2400" smtClean="0"/>
              <a:t>NADH passes its electrons to pyruvate </a:t>
            </a:r>
          </a:p>
          <a:p>
            <a:pPr marL="609600" indent="-609600">
              <a:lnSpc>
                <a:spcPct val="90000"/>
              </a:lnSpc>
            </a:pPr>
            <a:r>
              <a:rPr lang="en-US" sz="2400" b="1" smtClean="0"/>
              <a:t>Alcoholic fermentation</a:t>
            </a:r>
            <a:r>
              <a:rPr lang="en-US" sz="2400" smtClean="0"/>
              <a:t>, carried out by yeasts, produces carbon dioxide and ethyl alcohol</a:t>
            </a:r>
          </a:p>
          <a:p>
            <a:pPr marL="990600" lvl="1" indent="-533400">
              <a:lnSpc>
                <a:spcPct val="90000"/>
              </a:lnSpc>
            </a:pPr>
            <a:r>
              <a:rPr lang="en-US" sz="2000" smtClean="0"/>
              <a:t>Used in the production of alcoholic spirits and breads.</a:t>
            </a:r>
            <a:endParaRPr lang="en-US" sz="2000" b="1" smtClean="0"/>
          </a:p>
          <a:p>
            <a:pPr marL="609600" indent="-609600">
              <a:lnSpc>
                <a:spcPct val="90000"/>
              </a:lnSpc>
            </a:pPr>
            <a:r>
              <a:rPr lang="en-US" sz="2400" b="1" smtClean="0"/>
              <a:t>Lactic acid fermentation</a:t>
            </a:r>
            <a:r>
              <a:rPr lang="en-US" sz="2400" smtClean="0"/>
              <a:t>, carried out by certain bacteria and fungi, produces lactic acid (lactate)</a:t>
            </a:r>
          </a:p>
          <a:p>
            <a:pPr marL="990600" lvl="1" indent="-533400">
              <a:lnSpc>
                <a:spcPct val="90000"/>
              </a:lnSpc>
            </a:pPr>
            <a:r>
              <a:rPr lang="en-US" sz="2000" smtClean="0"/>
              <a:t>Used commercially in the production of cheese, yogurt, and sauerkraut.</a:t>
            </a:r>
          </a:p>
          <a:p>
            <a:pPr marL="609600" indent="-609600">
              <a:lnSpc>
                <a:spcPct val="90000"/>
              </a:lnSpc>
            </a:pPr>
            <a:r>
              <a:rPr lang="en-US" sz="2400" smtClean="0"/>
              <a:t>Other bacteria produce chemicals anaerobically, including isopropanol, butyric acid, proprionic acid, and acetic acid.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D4A24FA-0B0D-4B99-ACC1-B7B8A5358789}" type="slidenum">
              <a:rPr lang="en-US" smtClean="0">
                <a:latin typeface="Arial Black" pitchFamily="34" charset="0"/>
              </a:rPr>
              <a:pPr eaLnBrk="1" hangingPunct="1"/>
              <a:t>17</a:t>
            </a:fld>
            <a:endParaRPr lang="en-US" smtClean="0">
              <a:latin typeface="Arial Black" pitchFamily="34" charset="0"/>
            </a:endParaRPr>
          </a:p>
        </p:txBody>
      </p:sp>
      <p:sp>
        <p:nvSpPr>
          <p:cNvPr id="22531" name="Rectangle 2"/>
          <p:cNvSpPr>
            <a:spLocks noGrp="1" noChangeArrowheads="1"/>
          </p:cNvSpPr>
          <p:nvPr>
            <p:ph type="title"/>
          </p:nvPr>
        </p:nvSpPr>
        <p:spPr/>
        <p:txBody>
          <a:bodyPr/>
          <a:lstStyle/>
          <a:p>
            <a:r>
              <a:rPr lang="en-US" smtClean="0"/>
              <a:t>Fermentation</a:t>
            </a:r>
          </a:p>
        </p:txBody>
      </p:sp>
      <p:sp>
        <p:nvSpPr>
          <p:cNvPr id="22532" name="Rectangle 3"/>
          <p:cNvSpPr>
            <a:spLocks noGrp="1" noChangeArrowheads="1"/>
          </p:cNvSpPr>
          <p:nvPr>
            <p:ph type="body" idx="1"/>
          </p:nvPr>
        </p:nvSpPr>
        <p:spPr/>
        <p:txBody>
          <a:bodyPr/>
          <a:lstStyle/>
          <a:p>
            <a:r>
              <a:rPr lang="en-US" sz="2800" smtClean="0"/>
              <a:t>Advantages</a:t>
            </a:r>
          </a:p>
          <a:p>
            <a:pPr lvl="1"/>
            <a:r>
              <a:rPr lang="en-US" sz="2400" smtClean="0"/>
              <a:t>Provides a quick burst of ATP energy for muscular activity.</a:t>
            </a:r>
          </a:p>
          <a:p>
            <a:r>
              <a:rPr lang="en-US" sz="2800" smtClean="0"/>
              <a:t>Disadvantages </a:t>
            </a:r>
          </a:p>
          <a:p>
            <a:pPr lvl="1"/>
            <a:r>
              <a:rPr lang="en-US" sz="2400" smtClean="0"/>
              <a:t>Lactate is toxic to cells.</a:t>
            </a:r>
          </a:p>
          <a:p>
            <a:pPr lvl="1"/>
            <a:r>
              <a:rPr lang="en-US" sz="2400" smtClean="0"/>
              <a:t>Lactate changes pH and causes muscles to fatigue. </a:t>
            </a:r>
          </a:p>
          <a:p>
            <a:pPr lvl="1"/>
            <a:r>
              <a:rPr lang="en-US" sz="2400" smtClean="0"/>
              <a:t>Oxygen debt and cramping</a:t>
            </a:r>
          </a:p>
          <a:p>
            <a:r>
              <a:rPr lang="en-US" sz="2800" smtClean="0"/>
              <a:t>Efficiency of Fermentation</a:t>
            </a:r>
          </a:p>
          <a:p>
            <a:pPr lvl="1"/>
            <a:r>
              <a:rPr lang="en-US" sz="2400" smtClean="0"/>
              <a:t>Two ATP produced per glucose of molecule during fermentation is equivalent to 14.6 kcal.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0BE58CD-062A-4C4D-A883-B204B57D6AEF}" type="slidenum">
              <a:rPr lang="en-US" smtClean="0">
                <a:latin typeface="Arial Black" pitchFamily="34" charset="0"/>
              </a:rPr>
              <a:pPr eaLnBrk="1" hangingPunct="1"/>
              <a:t>18</a:t>
            </a:fld>
            <a:endParaRPr lang="en-US" smtClean="0">
              <a:latin typeface="Arial Black" pitchFamily="34" charset="0"/>
            </a:endParaRPr>
          </a:p>
        </p:txBody>
      </p:sp>
      <p:pic>
        <p:nvPicPr>
          <p:cNvPr id="23555" name="Picture 2" descr="08_11"/>
          <p:cNvPicPr>
            <a:picLocks noChangeAspect="1" noChangeArrowheads="1"/>
          </p:cNvPicPr>
          <p:nvPr/>
        </p:nvPicPr>
        <p:blipFill>
          <a:blip r:embed="rId2">
            <a:extLst>
              <a:ext uri="{28A0092B-C50C-407E-A947-70E740481C1C}">
                <a14:useLocalDpi xmlns:a14="http://schemas.microsoft.com/office/drawing/2010/main" val="0"/>
              </a:ext>
            </a:extLst>
          </a:blip>
          <a:srcRect t="13962" b="3946"/>
          <a:stretch>
            <a:fillRect/>
          </a:stretch>
        </p:blipFill>
        <p:spPr bwMode="auto">
          <a:xfrm>
            <a:off x="2149475" y="1989138"/>
            <a:ext cx="4822825"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3"/>
          <p:cNvSpPr>
            <a:spLocks noGrp="1" noChangeArrowheads="1"/>
          </p:cNvSpPr>
          <p:nvPr>
            <p:ph type="title"/>
          </p:nvPr>
        </p:nvSpPr>
        <p:spPr>
          <a:xfrm>
            <a:off x="0" y="228600"/>
            <a:ext cx="7899400" cy="865188"/>
          </a:xfrm>
        </p:spPr>
        <p:txBody>
          <a:bodyPr/>
          <a:lstStyle/>
          <a:p>
            <a:r>
              <a:rPr lang="en-US" smtClean="0"/>
              <a:t>Products of Fermentation</a:t>
            </a:r>
          </a:p>
        </p:txBody>
      </p:sp>
      <p:sp>
        <p:nvSpPr>
          <p:cNvPr id="23559" name="TextBox 24"/>
          <p:cNvSpPr txBox="1">
            <a:spLocks noChangeArrowheads="1"/>
          </p:cNvSpPr>
          <p:nvPr/>
        </p:nvSpPr>
        <p:spPr bwMode="auto">
          <a:xfrm>
            <a:off x="1471613" y="1765300"/>
            <a:ext cx="61785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800">
                <a:solidFill>
                  <a:srgbClr val="000000"/>
                </a:solidFill>
              </a:rPr>
              <a:t>Copyright © The McGraw-Hill Companies, Inc. Permission required for reproduction or display.</a:t>
            </a:r>
          </a:p>
        </p:txBody>
      </p:sp>
      <p:sp>
        <p:nvSpPr>
          <p:cNvPr id="23560" name="TextBox 24"/>
          <p:cNvSpPr txBox="1">
            <a:spLocks noChangeArrowheads="1"/>
          </p:cNvSpPr>
          <p:nvPr/>
        </p:nvSpPr>
        <p:spPr bwMode="auto">
          <a:xfrm>
            <a:off x="1471613" y="5827713"/>
            <a:ext cx="61785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800">
                <a:solidFill>
                  <a:srgbClr val="000000"/>
                </a:solidFill>
                <a:cs typeface="Times New Roman" pitchFamily="18" charset="0"/>
              </a:rPr>
              <a:t>© The McGraw Hill Companies, Inc./Bruce M. Johnson, photographer</a:t>
            </a:r>
            <a:r>
              <a:rPr lang="en-US" sz="800">
                <a:solidFill>
                  <a:srgbClr val="000000"/>
                </a:solidFill>
              </a:rPr>
              <a:t>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Products of Fermentation</a:t>
            </a:r>
          </a:p>
        </p:txBody>
      </p:sp>
      <p:sp>
        <p:nvSpPr>
          <p:cNvPr id="24579"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0948303-25AE-4BDF-9238-2FA1CBD1F3D4}" type="slidenum">
              <a:rPr lang="en-US" smtClean="0">
                <a:latin typeface="Arial Black" pitchFamily="34" charset="0"/>
              </a:rPr>
              <a:pPr eaLnBrk="1" hangingPunct="1"/>
              <a:t>19</a:t>
            </a:fld>
            <a:endParaRPr lang="en-US" smtClean="0">
              <a:latin typeface="Arial Black" pitchFamily="34" charset="0"/>
            </a:endParaRPr>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238" y="1763713"/>
            <a:ext cx="6581775"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24583" name="TextBox 24"/>
          <p:cNvSpPr txBox="1">
            <a:spLocks noChangeArrowheads="1"/>
          </p:cNvSpPr>
          <p:nvPr/>
        </p:nvSpPr>
        <p:spPr bwMode="auto">
          <a:xfrm>
            <a:off x="1471613" y="1498600"/>
            <a:ext cx="61785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800">
                <a:solidFill>
                  <a:srgbClr val="000000"/>
                </a:solidFill>
              </a:rPr>
              <a:t>Copyright © The McGraw-Hill Companies, Inc. Permission required for reproduction or display.</a:t>
            </a:r>
          </a:p>
        </p:txBody>
      </p:sp>
      <p:sp>
        <p:nvSpPr>
          <p:cNvPr id="24587" name="TextBox 24"/>
          <p:cNvSpPr txBox="1">
            <a:spLocks noChangeArrowheads="1"/>
          </p:cNvSpPr>
          <p:nvPr/>
        </p:nvSpPr>
        <p:spPr bwMode="auto">
          <a:xfrm>
            <a:off x="1468438" y="6103938"/>
            <a:ext cx="61785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800">
                <a:solidFill>
                  <a:srgbClr val="000000"/>
                </a:solidFill>
                <a:cs typeface="Times New Roman" pitchFamily="18" charset="0"/>
              </a:rPr>
              <a:t>© The McGraw Hill Companies, Inc./Bruce M. Johnson, photographer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D4DFD98-298F-4FFA-A749-F71CE0BCA898}" type="slidenum">
              <a:rPr lang="en-US" smtClean="0">
                <a:latin typeface="Arial Black" pitchFamily="34" charset="0"/>
              </a:rPr>
              <a:pPr eaLnBrk="1" hangingPunct="1"/>
              <a:t>2</a:t>
            </a:fld>
            <a:endParaRPr lang="en-US" smtClean="0">
              <a:latin typeface="Arial Black" pitchFamily="34" charset="0"/>
            </a:endParaRPr>
          </a:p>
        </p:txBody>
      </p:sp>
      <p:sp>
        <p:nvSpPr>
          <p:cNvPr id="4099" name="Rectangle 2"/>
          <p:cNvSpPr>
            <a:spLocks noGrp="1" noChangeArrowheads="1"/>
          </p:cNvSpPr>
          <p:nvPr>
            <p:ph type="title"/>
          </p:nvPr>
        </p:nvSpPr>
        <p:spPr/>
        <p:txBody>
          <a:bodyPr/>
          <a:lstStyle/>
          <a:p>
            <a:r>
              <a:rPr lang="en-US" smtClean="0"/>
              <a:t>Outline</a:t>
            </a:r>
          </a:p>
        </p:txBody>
      </p:sp>
      <p:sp>
        <p:nvSpPr>
          <p:cNvPr id="4100" name="Rectangle 3"/>
          <p:cNvSpPr>
            <a:spLocks noGrp="1" noChangeArrowheads="1"/>
          </p:cNvSpPr>
          <p:nvPr>
            <p:ph type="body" idx="1"/>
          </p:nvPr>
        </p:nvSpPr>
        <p:spPr/>
        <p:txBody>
          <a:bodyPr/>
          <a:lstStyle/>
          <a:p>
            <a:pPr>
              <a:lnSpc>
                <a:spcPct val="80000"/>
              </a:lnSpc>
              <a:spcBef>
                <a:spcPct val="55000"/>
              </a:spcBef>
            </a:pPr>
            <a:r>
              <a:rPr lang="en-US" sz="2000" smtClean="0"/>
              <a:t>Cellular Respiration</a:t>
            </a:r>
          </a:p>
          <a:p>
            <a:pPr lvl="1">
              <a:lnSpc>
                <a:spcPct val="80000"/>
              </a:lnSpc>
              <a:spcBef>
                <a:spcPct val="55000"/>
              </a:spcBef>
            </a:pPr>
            <a:r>
              <a:rPr lang="en-US" sz="1800" smtClean="0"/>
              <a:t>NAD+ and FAD</a:t>
            </a:r>
          </a:p>
          <a:p>
            <a:pPr lvl="1">
              <a:lnSpc>
                <a:spcPct val="80000"/>
              </a:lnSpc>
              <a:spcBef>
                <a:spcPct val="55000"/>
              </a:spcBef>
            </a:pPr>
            <a:r>
              <a:rPr lang="en-US" sz="1800" smtClean="0"/>
              <a:t>Phases of Cellular Respiration</a:t>
            </a:r>
          </a:p>
          <a:p>
            <a:pPr>
              <a:lnSpc>
                <a:spcPct val="80000"/>
              </a:lnSpc>
              <a:spcBef>
                <a:spcPct val="55000"/>
              </a:spcBef>
            </a:pPr>
            <a:r>
              <a:rPr lang="en-US" sz="2000" smtClean="0"/>
              <a:t>Glycolysis</a:t>
            </a:r>
          </a:p>
          <a:p>
            <a:pPr>
              <a:lnSpc>
                <a:spcPct val="80000"/>
              </a:lnSpc>
              <a:spcBef>
                <a:spcPct val="55000"/>
              </a:spcBef>
            </a:pPr>
            <a:r>
              <a:rPr lang="en-US" sz="2000" smtClean="0"/>
              <a:t>Fermentation</a:t>
            </a:r>
          </a:p>
          <a:p>
            <a:pPr>
              <a:lnSpc>
                <a:spcPct val="80000"/>
              </a:lnSpc>
              <a:spcBef>
                <a:spcPct val="55000"/>
              </a:spcBef>
            </a:pPr>
            <a:r>
              <a:rPr lang="en-US" sz="2000" smtClean="0"/>
              <a:t>Preparatory Reaction</a:t>
            </a:r>
          </a:p>
          <a:p>
            <a:pPr>
              <a:lnSpc>
                <a:spcPct val="80000"/>
              </a:lnSpc>
              <a:spcBef>
                <a:spcPct val="55000"/>
              </a:spcBef>
            </a:pPr>
            <a:r>
              <a:rPr lang="en-US" sz="2000" smtClean="0"/>
              <a:t>Citric Acid Cycle</a:t>
            </a:r>
          </a:p>
          <a:p>
            <a:pPr>
              <a:lnSpc>
                <a:spcPct val="80000"/>
              </a:lnSpc>
              <a:spcBef>
                <a:spcPct val="55000"/>
              </a:spcBef>
            </a:pPr>
            <a:r>
              <a:rPr lang="en-US" sz="2000" smtClean="0"/>
              <a:t>Electron Transport System</a:t>
            </a:r>
          </a:p>
          <a:p>
            <a:pPr>
              <a:lnSpc>
                <a:spcPct val="80000"/>
              </a:lnSpc>
              <a:spcBef>
                <a:spcPct val="55000"/>
              </a:spcBef>
            </a:pPr>
            <a:r>
              <a:rPr lang="en-US" sz="2000" smtClean="0"/>
              <a:t>Metabolic Pool</a:t>
            </a:r>
          </a:p>
          <a:p>
            <a:pPr lvl="1">
              <a:lnSpc>
                <a:spcPct val="80000"/>
              </a:lnSpc>
              <a:spcBef>
                <a:spcPct val="55000"/>
              </a:spcBef>
            </a:pPr>
            <a:r>
              <a:rPr lang="en-US" sz="1800" smtClean="0"/>
              <a:t>Catabolism</a:t>
            </a:r>
          </a:p>
          <a:p>
            <a:pPr lvl="1">
              <a:lnSpc>
                <a:spcPct val="80000"/>
              </a:lnSpc>
              <a:spcBef>
                <a:spcPct val="55000"/>
              </a:spcBef>
            </a:pPr>
            <a:r>
              <a:rPr lang="en-US" sz="1800" smtClean="0"/>
              <a:t>Anabolism</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Products of Fermentation</a:t>
            </a:r>
          </a:p>
        </p:txBody>
      </p:sp>
      <p:sp>
        <p:nvSpPr>
          <p:cNvPr id="25603"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1D6C843-8FE7-477D-99F9-796E10FA1D66}" type="slidenum">
              <a:rPr lang="en-US" smtClean="0">
                <a:latin typeface="Arial Black" pitchFamily="34" charset="0"/>
              </a:rPr>
              <a:pPr eaLnBrk="1" hangingPunct="1"/>
              <a:t>20</a:t>
            </a:fld>
            <a:endParaRPr lang="en-US" smtClean="0">
              <a:latin typeface="Arial Black" pitchFamily="34" charset="0"/>
            </a:endParaRPr>
          </a:p>
        </p:txBody>
      </p:sp>
      <p:pic>
        <p:nvPicPr>
          <p:cNvPr id="256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100" y="1706563"/>
            <a:ext cx="4479925"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25607" name="TextBox 24"/>
          <p:cNvSpPr txBox="1">
            <a:spLocks noChangeArrowheads="1"/>
          </p:cNvSpPr>
          <p:nvPr/>
        </p:nvSpPr>
        <p:spPr bwMode="auto">
          <a:xfrm>
            <a:off x="1471613" y="1854200"/>
            <a:ext cx="61785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800">
                <a:solidFill>
                  <a:srgbClr val="000000"/>
                </a:solidFill>
              </a:rPr>
              <a:t>Copyright © The McGraw-Hill Companies, Inc. Permission required for reproduction or display.</a:t>
            </a:r>
          </a:p>
        </p:txBody>
      </p:sp>
      <p:sp>
        <p:nvSpPr>
          <p:cNvPr id="25608" name="TextBox 24"/>
          <p:cNvSpPr txBox="1">
            <a:spLocks noChangeArrowheads="1"/>
          </p:cNvSpPr>
          <p:nvPr/>
        </p:nvSpPr>
        <p:spPr bwMode="auto">
          <a:xfrm>
            <a:off x="1471613" y="5868988"/>
            <a:ext cx="61785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800">
                <a:solidFill>
                  <a:srgbClr val="000000"/>
                </a:solidFill>
                <a:cs typeface="Times New Roman" pitchFamily="18" charset="0"/>
              </a:rPr>
              <a:t>© The McGraw Hill Companies, Inc./Bruce M. Johnson, photographer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FB75343-4FBD-443F-A72D-4E62A040EE50}" type="slidenum">
              <a:rPr lang="en-US" smtClean="0">
                <a:latin typeface="Arial Black" pitchFamily="34" charset="0"/>
              </a:rPr>
              <a:pPr eaLnBrk="1" hangingPunct="1"/>
              <a:t>21</a:t>
            </a:fld>
            <a:endParaRPr lang="en-US" smtClean="0">
              <a:latin typeface="Arial Black" pitchFamily="34" charset="0"/>
            </a:endParaRPr>
          </a:p>
        </p:txBody>
      </p:sp>
      <p:sp>
        <p:nvSpPr>
          <p:cNvPr id="26627" name="Rectangle 2"/>
          <p:cNvSpPr>
            <a:spLocks noGrp="1" noChangeArrowheads="1"/>
          </p:cNvSpPr>
          <p:nvPr>
            <p:ph type="title"/>
          </p:nvPr>
        </p:nvSpPr>
        <p:spPr>
          <a:xfrm>
            <a:off x="241300" y="228600"/>
            <a:ext cx="7762875" cy="865188"/>
          </a:xfrm>
        </p:spPr>
        <p:txBody>
          <a:bodyPr/>
          <a:lstStyle/>
          <a:p>
            <a:r>
              <a:rPr lang="en-US" smtClean="0"/>
              <a:t>Efficiency of Fermentation</a:t>
            </a:r>
          </a:p>
        </p:txBody>
      </p:sp>
      <p:pic>
        <p:nvPicPr>
          <p:cNvPr id="26631" name="Picture 7" descr="mad2543X_ta08_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013" y="2001838"/>
            <a:ext cx="4689475" cy="3343275"/>
          </a:xfrm>
          <a:prstGeom prst="rect">
            <a:avLst/>
          </a:prstGeom>
          <a:noFill/>
          <a:extLst>
            <a:ext uri="{909E8E84-426E-40DD-AFC4-6F175D3DCCD1}">
              <a14:hiddenFill xmlns:a14="http://schemas.microsoft.com/office/drawing/2010/main">
                <a:solidFill>
                  <a:srgbClr val="FFFFFF"/>
                </a:solidFill>
              </a14:hiddenFill>
            </a:ext>
          </a:extLst>
        </p:spPr>
      </p:pic>
      <p:sp>
        <p:nvSpPr>
          <p:cNvPr id="26635" name="Rectangle 11"/>
          <p:cNvSpPr>
            <a:spLocks noChangeArrowheads="1"/>
          </p:cNvSpPr>
          <p:nvPr/>
        </p:nvSpPr>
        <p:spPr bwMode="auto">
          <a:xfrm>
            <a:off x="2833688" y="2435225"/>
            <a:ext cx="18700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500" b="1">
                <a:solidFill>
                  <a:srgbClr val="000000"/>
                </a:solidFill>
              </a:rPr>
              <a:t>Fermentation</a:t>
            </a:r>
            <a:endParaRPr lang="en-US" b="1"/>
          </a:p>
        </p:txBody>
      </p:sp>
      <p:sp>
        <p:nvSpPr>
          <p:cNvPr id="26636" name="Rectangle 12"/>
          <p:cNvSpPr>
            <a:spLocks noChangeArrowheads="1"/>
          </p:cNvSpPr>
          <p:nvPr/>
        </p:nvSpPr>
        <p:spPr bwMode="auto">
          <a:xfrm>
            <a:off x="1220788" y="2767013"/>
            <a:ext cx="8461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500" b="1">
                <a:solidFill>
                  <a:srgbClr val="000000"/>
                </a:solidFill>
              </a:rPr>
              <a:t>inputs</a:t>
            </a:r>
            <a:endParaRPr lang="en-US" b="1"/>
          </a:p>
        </p:txBody>
      </p:sp>
      <p:sp>
        <p:nvSpPr>
          <p:cNvPr id="26637" name="Rectangle 13"/>
          <p:cNvSpPr>
            <a:spLocks noChangeArrowheads="1"/>
          </p:cNvSpPr>
          <p:nvPr/>
        </p:nvSpPr>
        <p:spPr bwMode="auto">
          <a:xfrm>
            <a:off x="5487988" y="2782888"/>
            <a:ext cx="1041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500" b="1">
                <a:solidFill>
                  <a:srgbClr val="000000"/>
                </a:solidFill>
              </a:rPr>
              <a:t>outputs</a:t>
            </a:r>
            <a:endParaRPr lang="en-US" b="1"/>
          </a:p>
        </p:txBody>
      </p:sp>
      <p:sp>
        <p:nvSpPr>
          <p:cNvPr id="26638" name="Rectangle 14"/>
          <p:cNvSpPr>
            <a:spLocks noChangeArrowheads="1"/>
          </p:cNvSpPr>
          <p:nvPr/>
        </p:nvSpPr>
        <p:spPr bwMode="auto">
          <a:xfrm>
            <a:off x="5548313" y="3375025"/>
            <a:ext cx="15716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500" b="1">
                <a:solidFill>
                  <a:srgbClr val="000000"/>
                </a:solidFill>
              </a:rPr>
              <a:t>2 lactate or</a:t>
            </a:r>
            <a:endParaRPr lang="en-US" b="1"/>
          </a:p>
        </p:txBody>
      </p:sp>
      <p:sp>
        <p:nvSpPr>
          <p:cNvPr id="26639" name="Rectangle 15"/>
          <p:cNvSpPr>
            <a:spLocks noChangeArrowheads="1"/>
          </p:cNvSpPr>
          <p:nvPr/>
        </p:nvSpPr>
        <p:spPr bwMode="auto">
          <a:xfrm>
            <a:off x="4957011" y="3800475"/>
            <a:ext cx="343292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sz="2500" b="1" dirty="0">
                <a:solidFill>
                  <a:srgbClr val="000000"/>
                </a:solidFill>
              </a:rPr>
              <a:t>2 alcohol and 2 CO</a:t>
            </a:r>
            <a:r>
              <a:rPr lang="en-US" sz="2500" b="1" baseline="-25000" dirty="0">
                <a:solidFill>
                  <a:srgbClr val="000000"/>
                </a:solidFill>
              </a:rPr>
              <a:t>2</a:t>
            </a:r>
            <a:endParaRPr lang="en-US" b="1" baseline="-25000" dirty="0"/>
          </a:p>
        </p:txBody>
      </p:sp>
      <p:sp>
        <p:nvSpPr>
          <p:cNvPr id="26641" name="Rectangle 17"/>
          <p:cNvSpPr>
            <a:spLocks noChangeArrowheads="1"/>
          </p:cNvSpPr>
          <p:nvPr/>
        </p:nvSpPr>
        <p:spPr bwMode="auto">
          <a:xfrm>
            <a:off x="1046163" y="3375025"/>
            <a:ext cx="1092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500" b="1">
                <a:solidFill>
                  <a:srgbClr val="000000"/>
                </a:solidFill>
              </a:rPr>
              <a:t>glucose</a:t>
            </a:r>
            <a:endParaRPr lang="en-US" b="1"/>
          </a:p>
        </p:txBody>
      </p:sp>
      <p:sp>
        <p:nvSpPr>
          <p:cNvPr id="26642" name="Rectangle 18"/>
          <p:cNvSpPr>
            <a:spLocks noChangeArrowheads="1"/>
          </p:cNvSpPr>
          <p:nvPr/>
        </p:nvSpPr>
        <p:spPr bwMode="auto">
          <a:xfrm>
            <a:off x="668338" y="4689475"/>
            <a:ext cx="14573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500" b="1">
                <a:solidFill>
                  <a:srgbClr val="000000"/>
                </a:solidFill>
              </a:rPr>
              <a:t>2 ADP + 2</a:t>
            </a:r>
            <a:endParaRPr lang="en-US" b="1"/>
          </a:p>
        </p:txBody>
      </p:sp>
      <p:sp>
        <p:nvSpPr>
          <p:cNvPr id="26647" name="Rectangle 23"/>
          <p:cNvSpPr>
            <a:spLocks noChangeArrowheads="1"/>
          </p:cNvSpPr>
          <p:nvPr/>
        </p:nvSpPr>
        <p:spPr bwMode="auto">
          <a:xfrm>
            <a:off x="2451100" y="4657725"/>
            <a:ext cx="2111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500" b="1">
                <a:solidFill>
                  <a:srgbClr val="000000"/>
                </a:solidFill>
              </a:rPr>
              <a:t>P</a:t>
            </a:r>
            <a:endParaRPr lang="en-US" b="1"/>
          </a:p>
        </p:txBody>
      </p:sp>
      <p:sp>
        <p:nvSpPr>
          <p:cNvPr id="26648" name="Rectangle 24"/>
          <p:cNvSpPr>
            <a:spLocks noChangeArrowheads="1"/>
          </p:cNvSpPr>
          <p:nvPr/>
        </p:nvSpPr>
        <p:spPr bwMode="auto">
          <a:xfrm>
            <a:off x="7037388" y="4676775"/>
            <a:ext cx="112871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500" b="1">
                <a:solidFill>
                  <a:srgbClr val="000000"/>
                </a:solidFill>
              </a:rPr>
              <a:t>net gain</a:t>
            </a:r>
            <a:endParaRPr lang="en-US" b="1"/>
          </a:p>
        </p:txBody>
      </p:sp>
      <p:sp>
        <p:nvSpPr>
          <p:cNvPr id="26649" name="Rectangle 25"/>
          <p:cNvSpPr>
            <a:spLocks noChangeArrowheads="1"/>
          </p:cNvSpPr>
          <p:nvPr/>
        </p:nvSpPr>
        <p:spPr bwMode="auto">
          <a:xfrm>
            <a:off x="5608638" y="4619625"/>
            <a:ext cx="6159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500" b="1">
                <a:solidFill>
                  <a:srgbClr val="000000"/>
                </a:solidFill>
              </a:rPr>
              <a:t>ATP</a:t>
            </a:r>
            <a:endParaRPr lang="en-US" b="1"/>
          </a:p>
        </p:txBody>
      </p:sp>
      <p:sp>
        <p:nvSpPr>
          <p:cNvPr id="26652" name="Rectangle 28"/>
          <p:cNvSpPr>
            <a:spLocks noChangeArrowheads="1"/>
          </p:cNvSpPr>
          <p:nvPr/>
        </p:nvSpPr>
        <p:spPr bwMode="auto">
          <a:xfrm>
            <a:off x="4732338" y="4657725"/>
            <a:ext cx="17621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500" b="1">
                <a:solidFill>
                  <a:srgbClr val="000000"/>
                </a:solidFill>
              </a:rPr>
              <a:t>2</a:t>
            </a:r>
            <a:endParaRPr lang="en-US" b="1"/>
          </a:p>
        </p:txBody>
      </p:sp>
      <p:sp>
        <p:nvSpPr>
          <p:cNvPr id="26653" name="Line 29"/>
          <p:cNvSpPr>
            <a:spLocks noChangeShapeType="1"/>
          </p:cNvSpPr>
          <p:nvPr/>
        </p:nvSpPr>
        <p:spPr bwMode="auto">
          <a:xfrm>
            <a:off x="642938" y="3214688"/>
            <a:ext cx="2120900" cy="158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4" name="Line 30"/>
          <p:cNvSpPr>
            <a:spLocks noChangeShapeType="1"/>
          </p:cNvSpPr>
          <p:nvPr/>
        </p:nvSpPr>
        <p:spPr bwMode="auto">
          <a:xfrm>
            <a:off x="4702175" y="3214688"/>
            <a:ext cx="3621088" cy="158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5" name="TextBox 24"/>
          <p:cNvSpPr txBox="1">
            <a:spLocks noChangeArrowheads="1"/>
          </p:cNvSpPr>
          <p:nvPr/>
        </p:nvSpPr>
        <p:spPr bwMode="auto">
          <a:xfrm>
            <a:off x="1471613" y="1931988"/>
            <a:ext cx="6178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000">
                <a:solidFill>
                  <a:srgbClr val="000000"/>
                </a:solidFill>
              </a:rPr>
              <a:t>Copyright © The McGraw-Hill Companies, Inc. Permission required for reproduction or display.</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55CCB27-E34F-4424-BE1B-8B3DEE31A1C2}" type="slidenum">
              <a:rPr lang="en-US" smtClean="0">
                <a:latin typeface="Arial Black" pitchFamily="34" charset="0"/>
              </a:rPr>
              <a:pPr eaLnBrk="1" hangingPunct="1"/>
              <a:t>22</a:t>
            </a:fld>
            <a:endParaRPr lang="en-US" smtClean="0">
              <a:latin typeface="Arial Black" pitchFamily="34" charset="0"/>
            </a:endParaRPr>
          </a:p>
        </p:txBody>
      </p:sp>
      <p:sp>
        <p:nvSpPr>
          <p:cNvPr id="27651" name="Rectangle 2"/>
          <p:cNvSpPr>
            <a:spLocks noGrp="1" noChangeArrowheads="1"/>
          </p:cNvSpPr>
          <p:nvPr>
            <p:ph type="title"/>
          </p:nvPr>
        </p:nvSpPr>
        <p:spPr/>
        <p:txBody>
          <a:bodyPr/>
          <a:lstStyle/>
          <a:p>
            <a:r>
              <a:rPr lang="en-US" sz="3400" smtClean="0"/>
              <a:t>The Preparatory (Prep) Reaction</a:t>
            </a:r>
          </a:p>
        </p:txBody>
      </p:sp>
      <p:sp>
        <p:nvSpPr>
          <p:cNvPr id="27652" name="Rectangle 3"/>
          <p:cNvSpPr>
            <a:spLocks noGrp="1" noChangeArrowheads="1"/>
          </p:cNvSpPr>
          <p:nvPr>
            <p:ph type="body" idx="1"/>
          </p:nvPr>
        </p:nvSpPr>
        <p:spPr/>
        <p:txBody>
          <a:bodyPr/>
          <a:lstStyle/>
          <a:p>
            <a:pPr>
              <a:lnSpc>
                <a:spcPct val="90000"/>
              </a:lnSpc>
              <a:spcBef>
                <a:spcPct val="95000"/>
              </a:spcBef>
            </a:pPr>
            <a:r>
              <a:rPr lang="en-US" sz="2800" smtClean="0"/>
              <a:t>Connects glycolysis to the citric acid cycle </a:t>
            </a:r>
          </a:p>
          <a:p>
            <a:pPr>
              <a:lnSpc>
                <a:spcPct val="90000"/>
              </a:lnSpc>
              <a:spcBef>
                <a:spcPct val="95000"/>
              </a:spcBef>
            </a:pPr>
            <a:r>
              <a:rPr lang="en-US" sz="2800" smtClean="0"/>
              <a:t>End product of glycolysis, pyruvate, enters the mitochondrial matrix</a:t>
            </a:r>
          </a:p>
          <a:p>
            <a:pPr>
              <a:lnSpc>
                <a:spcPct val="90000"/>
              </a:lnSpc>
              <a:spcBef>
                <a:spcPct val="95000"/>
              </a:spcBef>
            </a:pPr>
            <a:r>
              <a:rPr lang="en-US" sz="2800" smtClean="0"/>
              <a:t>Pyruvate converted to 2-carbon acetyl group</a:t>
            </a:r>
          </a:p>
          <a:p>
            <a:pPr lvl="1">
              <a:lnSpc>
                <a:spcPct val="90000"/>
              </a:lnSpc>
              <a:spcBef>
                <a:spcPct val="95000"/>
              </a:spcBef>
            </a:pPr>
            <a:r>
              <a:rPr lang="en-US" sz="2400" smtClean="0"/>
              <a:t>Attached to Coenzyme A to form acetyl-CoA</a:t>
            </a:r>
          </a:p>
          <a:p>
            <a:pPr lvl="1">
              <a:lnSpc>
                <a:spcPct val="90000"/>
              </a:lnSpc>
              <a:spcBef>
                <a:spcPct val="95000"/>
              </a:spcBef>
            </a:pPr>
            <a:r>
              <a:rPr lang="en-US" sz="2400" smtClean="0"/>
              <a:t>Electron picked up (as hydrogen atom) by NAD</a:t>
            </a:r>
            <a:r>
              <a:rPr lang="en-US" sz="2400" baseline="30000" smtClean="0"/>
              <a:t>+</a:t>
            </a:r>
            <a:endParaRPr lang="en-US" sz="2400" smtClean="0"/>
          </a:p>
          <a:p>
            <a:pPr lvl="1">
              <a:lnSpc>
                <a:spcPct val="90000"/>
              </a:lnSpc>
              <a:spcBef>
                <a:spcPct val="95000"/>
              </a:spcBef>
            </a:pPr>
            <a:r>
              <a:rPr lang="en-US" sz="2400" smtClean="0"/>
              <a:t>CO</a:t>
            </a:r>
            <a:r>
              <a:rPr lang="en-US" sz="2400" baseline="-25000" smtClean="0"/>
              <a:t>2</a:t>
            </a:r>
            <a:r>
              <a:rPr lang="en-US" sz="2400" smtClean="0"/>
              <a:t> released, and transported out of mitochondria into the cytoplasm</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ADD30F8-6D5B-48D4-8A21-EBE7072C0D58}" type="slidenum">
              <a:rPr lang="en-US" smtClean="0">
                <a:latin typeface="Arial Black" pitchFamily="34" charset="0"/>
              </a:rPr>
              <a:pPr eaLnBrk="1" hangingPunct="1"/>
              <a:t>23</a:t>
            </a:fld>
            <a:endParaRPr lang="en-US" smtClean="0">
              <a:latin typeface="Arial Black" pitchFamily="34" charset="0"/>
            </a:endParaRPr>
          </a:p>
        </p:txBody>
      </p:sp>
      <p:sp>
        <p:nvSpPr>
          <p:cNvPr id="30724" name="Rectangle 2"/>
          <p:cNvSpPr>
            <a:spLocks noGrp="1" noChangeArrowheads="1"/>
          </p:cNvSpPr>
          <p:nvPr>
            <p:ph type="title"/>
          </p:nvPr>
        </p:nvSpPr>
        <p:spPr>
          <a:xfrm>
            <a:off x="115888" y="228600"/>
            <a:ext cx="8597900" cy="901700"/>
          </a:xfrm>
        </p:spPr>
        <p:txBody>
          <a:bodyPr/>
          <a:lstStyle/>
          <a:p>
            <a:r>
              <a:rPr lang="en-US" smtClean="0"/>
              <a:t>Mitochondrion: Structure &amp; Function</a:t>
            </a:r>
          </a:p>
        </p:txBody>
      </p:sp>
      <p:pic>
        <p:nvPicPr>
          <p:cNvPr id="30727" name="Picture 7" descr="mad2543X_08_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4313" y="1751013"/>
            <a:ext cx="6151562" cy="4325937"/>
          </a:xfrm>
          <a:prstGeom prst="rect">
            <a:avLst/>
          </a:prstGeom>
          <a:noFill/>
          <a:extLst>
            <a:ext uri="{909E8E84-426E-40DD-AFC4-6F175D3DCCD1}">
              <a14:hiddenFill xmlns:a14="http://schemas.microsoft.com/office/drawing/2010/main">
                <a:solidFill>
                  <a:srgbClr val="FFFFFF"/>
                </a:solidFill>
              </a14:hiddenFill>
            </a:ext>
          </a:extLst>
        </p:spPr>
      </p:pic>
      <p:sp>
        <p:nvSpPr>
          <p:cNvPr id="30731" name="Freeform 11"/>
          <p:cNvSpPr>
            <a:spLocks/>
          </p:cNvSpPr>
          <p:nvPr/>
        </p:nvSpPr>
        <p:spPr bwMode="auto">
          <a:xfrm>
            <a:off x="5313363" y="4368800"/>
            <a:ext cx="457200" cy="406400"/>
          </a:xfrm>
          <a:custGeom>
            <a:avLst/>
            <a:gdLst>
              <a:gd name="T0" fmla="*/ 15 w 288"/>
              <a:gd name="T1" fmla="*/ 256 h 256"/>
              <a:gd name="T2" fmla="*/ 15 w 288"/>
              <a:gd name="T3" fmla="*/ 14 h 256"/>
              <a:gd name="T4" fmla="*/ 274 w 288"/>
              <a:gd name="T5" fmla="*/ 14 h 256"/>
              <a:gd name="T6" fmla="*/ 274 w 288"/>
              <a:gd name="T7" fmla="*/ 162 h 256"/>
              <a:gd name="T8" fmla="*/ 288 w 288"/>
              <a:gd name="T9" fmla="*/ 162 h 256"/>
              <a:gd name="T10" fmla="*/ 288 w 288"/>
              <a:gd name="T11" fmla="*/ 0 h 256"/>
              <a:gd name="T12" fmla="*/ 0 w 288"/>
              <a:gd name="T13" fmla="*/ 0 h 256"/>
              <a:gd name="T14" fmla="*/ 0 w 288"/>
              <a:gd name="T15" fmla="*/ 256 h 256"/>
              <a:gd name="T16" fmla="*/ 15 w 288"/>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256">
                <a:moveTo>
                  <a:pt x="15" y="256"/>
                </a:moveTo>
                <a:lnTo>
                  <a:pt x="15" y="14"/>
                </a:lnTo>
                <a:lnTo>
                  <a:pt x="274" y="14"/>
                </a:lnTo>
                <a:lnTo>
                  <a:pt x="274" y="162"/>
                </a:lnTo>
                <a:lnTo>
                  <a:pt x="288" y="162"/>
                </a:lnTo>
                <a:lnTo>
                  <a:pt x="288" y="0"/>
                </a:lnTo>
                <a:lnTo>
                  <a:pt x="0" y="0"/>
                </a:lnTo>
                <a:lnTo>
                  <a:pt x="0" y="256"/>
                </a:lnTo>
                <a:lnTo>
                  <a:pt x="15" y="2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2" name="Freeform 12"/>
          <p:cNvSpPr>
            <a:spLocks/>
          </p:cNvSpPr>
          <p:nvPr/>
        </p:nvSpPr>
        <p:spPr bwMode="auto">
          <a:xfrm>
            <a:off x="5313363" y="4368800"/>
            <a:ext cx="457200" cy="406400"/>
          </a:xfrm>
          <a:custGeom>
            <a:avLst/>
            <a:gdLst>
              <a:gd name="T0" fmla="*/ 15 w 288"/>
              <a:gd name="T1" fmla="*/ 256 h 256"/>
              <a:gd name="T2" fmla="*/ 15 w 288"/>
              <a:gd name="T3" fmla="*/ 14 h 256"/>
              <a:gd name="T4" fmla="*/ 274 w 288"/>
              <a:gd name="T5" fmla="*/ 14 h 256"/>
              <a:gd name="T6" fmla="*/ 274 w 288"/>
              <a:gd name="T7" fmla="*/ 162 h 256"/>
              <a:gd name="T8" fmla="*/ 288 w 288"/>
              <a:gd name="T9" fmla="*/ 162 h 256"/>
              <a:gd name="T10" fmla="*/ 288 w 288"/>
              <a:gd name="T11" fmla="*/ 0 h 256"/>
              <a:gd name="T12" fmla="*/ 0 w 288"/>
              <a:gd name="T13" fmla="*/ 0 h 256"/>
              <a:gd name="T14" fmla="*/ 0 w 288"/>
              <a:gd name="T15" fmla="*/ 256 h 256"/>
              <a:gd name="T16" fmla="*/ 15 w 288"/>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256">
                <a:moveTo>
                  <a:pt x="15" y="256"/>
                </a:moveTo>
                <a:lnTo>
                  <a:pt x="15" y="14"/>
                </a:lnTo>
                <a:lnTo>
                  <a:pt x="274" y="14"/>
                </a:lnTo>
                <a:lnTo>
                  <a:pt x="274" y="162"/>
                </a:lnTo>
                <a:lnTo>
                  <a:pt x="288" y="162"/>
                </a:lnTo>
                <a:lnTo>
                  <a:pt x="288" y="0"/>
                </a:lnTo>
                <a:lnTo>
                  <a:pt x="0" y="0"/>
                </a:lnTo>
                <a:lnTo>
                  <a:pt x="0" y="256"/>
                </a:lnTo>
                <a:lnTo>
                  <a:pt x="15" y="2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3" name="Rectangle 13"/>
          <p:cNvSpPr>
            <a:spLocks noChangeArrowheads="1"/>
          </p:cNvSpPr>
          <p:nvPr/>
        </p:nvSpPr>
        <p:spPr bwMode="auto">
          <a:xfrm>
            <a:off x="5530850" y="3382963"/>
            <a:ext cx="12700" cy="688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734" name="Freeform 14"/>
          <p:cNvSpPr>
            <a:spLocks/>
          </p:cNvSpPr>
          <p:nvPr/>
        </p:nvSpPr>
        <p:spPr bwMode="auto">
          <a:xfrm>
            <a:off x="5197475" y="2984500"/>
            <a:ext cx="506413" cy="393700"/>
          </a:xfrm>
          <a:custGeom>
            <a:avLst/>
            <a:gdLst>
              <a:gd name="T0" fmla="*/ 0 w 319"/>
              <a:gd name="T1" fmla="*/ 0 h 248"/>
              <a:gd name="T2" fmla="*/ 0 w 319"/>
              <a:gd name="T3" fmla="*/ 248 h 248"/>
              <a:gd name="T4" fmla="*/ 319 w 319"/>
              <a:gd name="T5" fmla="*/ 248 h 248"/>
              <a:gd name="T6" fmla="*/ 319 w 319"/>
              <a:gd name="T7" fmla="*/ 87 h 248"/>
              <a:gd name="T8" fmla="*/ 310 w 319"/>
              <a:gd name="T9" fmla="*/ 87 h 248"/>
              <a:gd name="T10" fmla="*/ 310 w 319"/>
              <a:gd name="T11" fmla="*/ 240 h 248"/>
              <a:gd name="T12" fmla="*/ 8 w 319"/>
              <a:gd name="T13" fmla="*/ 240 h 248"/>
              <a:gd name="T14" fmla="*/ 8 w 319"/>
              <a:gd name="T15" fmla="*/ 0 h 248"/>
              <a:gd name="T16" fmla="*/ 0 w 319"/>
              <a:gd name="T17"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248">
                <a:moveTo>
                  <a:pt x="0" y="0"/>
                </a:moveTo>
                <a:lnTo>
                  <a:pt x="0" y="248"/>
                </a:lnTo>
                <a:lnTo>
                  <a:pt x="319" y="248"/>
                </a:lnTo>
                <a:lnTo>
                  <a:pt x="319" y="87"/>
                </a:lnTo>
                <a:lnTo>
                  <a:pt x="310" y="87"/>
                </a:lnTo>
                <a:lnTo>
                  <a:pt x="310" y="240"/>
                </a:lnTo>
                <a:lnTo>
                  <a:pt x="8" y="240"/>
                </a:lnTo>
                <a:lnTo>
                  <a:pt x="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5" name="Freeform 15"/>
          <p:cNvSpPr>
            <a:spLocks/>
          </p:cNvSpPr>
          <p:nvPr/>
        </p:nvSpPr>
        <p:spPr bwMode="auto">
          <a:xfrm>
            <a:off x="5197475" y="2984500"/>
            <a:ext cx="506413" cy="393700"/>
          </a:xfrm>
          <a:custGeom>
            <a:avLst/>
            <a:gdLst>
              <a:gd name="T0" fmla="*/ 0 w 319"/>
              <a:gd name="T1" fmla="*/ 0 h 248"/>
              <a:gd name="T2" fmla="*/ 0 w 319"/>
              <a:gd name="T3" fmla="*/ 248 h 248"/>
              <a:gd name="T4" fmla="*/ 319 w 319"/>
              <a:gd name="T5" fmla="*/ 248 h 248"/>
              <a:gd name="T6" fmla="*/ 319 w 319"/>
              <a:gd name="T7" fmla="*/ 87 h 248"/>
              <a:gd name="T8" fmla="*/ 310 w 319"/>
              <a:gd name="T9" fmla="*/ 87 h 248"/>
              <a:gd name="T10" fmla="*/ 310 w 319"/>
              <a:gd name="T11" fmla="*/ 240 h 248"/>
              <a:gd name="T12" fmla="*/ 8 w 319"/>
              <a:gd name="T13" fmla="*/ 240 h 248"/>
              <a:gd name="T14" fmla="*/ 8 w 319"/>
              <a:gd name="T15" fmla="*/ 0 h 248"/>
              <a:gd name="T16" fmla="*/ 0 w 319"/>
              <a:gd name="T17"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248">
                <a:moveTo>
                  <a:pt x="0" y="0"/>
                </a:moveTo>
                <a:lnTo>
                  <a:pt x="0" y="248"/>
                </a:lnTo>
                <a:lnTo>
                  <a:pt x="319" y="248"/>
                </a:lnTo>
                <a:lnTo>
                  <a:pt x="319" y="87"/>
                </a:lnTo>
                <a:lnTo>
                  <a:pt x="310" y="87"/>
                </a:lnTo>
                <a:lnTo>
                  <a:pt x="310" y="240"/>
                </a:lnTo>
                <a:lnTo>
                  <a:pt x="8" y="240"/>
                </a:lnTo>
                <a:lnTo>
                  <a:pt x="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6" name="Rectangle 16"/>
          <p:cNvSpPr>
            <a:spLocks noChangeArrowheads="1"/>
          </p:cNvSpPr>
          <p:nvPr/>
        </p:nvSpPr>
        <p:spPr bwMode="auto">
          <a:xfrm>
            <a:off x="5530850" y="4206875"/>
            <a:ext cx="12700" cy="171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737" name="Rectangle 17"/>
          <p:cNvSpPr>
            <a:spLocks noChangeArrowheads="1"/>
          </p:cNvSpPr>
          <p:nvPr/>
        </p:nvSpPr>
        <p:spPr bwMode="auto">
          <a:xfrm>
            <a:off x="4946650" y="3146425"/>
            <a:ext cx="14288" cy="1033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738" name="Rectangle 18"/>
          <p:cNvSpPr>
            <a:spLocks noChangeArrowheads="1"/>
          </p:cNvSpPr>
          <p:nvPr/>
        </p:nvSpPr>
        <p:spPr bwMode="auto">
          <a:xfrm>
            <a:off x="4941888" y="4324350"/>
            <a:ext cx="23812" cy="698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739" name="Freeform 19"/>
          <p:cNvSpPr>
            <a:spLocks/>
          </p:cNvSpPr>
          <p:nvPr/>
        </p:nvSpPr>
        <p:spPr bwMode="auto">
          <a:xfrm>
            <a:off x="5665788" y="2479675"/>
            <a:ext cx="1535112" cy="476250"/>
          </a:xfrm>
          <a:custGeom>
            <a:avLst/>
            <a:gdLst>
              <a:gd name="T0" fmla="*/ 8 w 967"/>
              <a:gd name="T1" fmla="*/ 300 h 300"/>
              <a:gd name="T2" fmla="*/ 110 w 967"/>
              <a:gd name="T3" fmla="*/ 10 h 300"/>
              <a:gd name="T4" fmla="*/ 967 w 967"/>
              <a:gd name="T5" fmla="*/ 10 h 300"/>
              <a:gd name="T6" fmla="*/ 967 w 967"/>
              <a:gd name="T7" fmla="*/ 0 h 300"/>
              <a:gd name="T8" fmla="*/ 105 w 967"/>
              <a:gd name="T9" fmla="*/ 0 h 300"/>
              <a:gd name="T10" fmla="*/ 0 w 967"/>
              <a:gd name="T11" fmla="*/ 297 h 300"/>
              <a:gd name="T12" fmla="*/ 8 w 967"/>
              <a:gd name="T13" fmla="*/ 300 h 300"/>
            </a:gdLst>
            <a:ahLst/>
            <a:cxnLst>
              <a:cxn ang="0">
                <a:pos x="T0" y="T1"/>
              </a:cxn>
              <a:cxn ang="0">
                <a:pos x="T2" y="T3"/>
              </a:cxn>
              <a:cxn ang="0">
                <a:pos x="T4" y="T5"/>
              </a:cxn>
              <a:cxn ang="0">
                <a:pos x="T6" y="T7"/>
              </a:cxn>
              <a:cxn ang="0">
                <a:pos x="T8" y="T9"/>
              </a:cxn>
              <a:cxn ang="0">
                <a:pos x="T10" y="T11"/>
              </a:cxn>
              <a:cxn ang="0">
                <a:pos x="T12" y="T13"/>
              </a:cxn>
            </a:cxnLst>
            <a:rect l="0" t="0" r="r" b="b"/>
            <a:pathLst>
              <a:path w="967" h="300">
                <a:moveTo>
                  <a:pt x="8" y="300"/>
                </a:moveTo>
                <a:lnTo>
                  <a:pt x="110" y="10"/>
                </a:lnTo>
                <a:lnTo>
                  <a:pt x="967" y="10"/>
                </a:lnTo>
                <a:lnTo>
                  <a:pt x="967" y="0"/>
                </a:lnTo>
                <a:lnTo>
                  <a:pt x="105" y="0"/>
                </a:lnTo>
                <a:lnTo>
                  <a:pt x="0" y="297"/>
                </a:lnTo>
                <a:lnTo>
                  <a:pt x="8" y="3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0" name="Freeform 20"/>
          <p:cNvSpPr>
            <a:spLocks/>
          </p:cNvSpPr>
          <p:nvPr/>
        </p:nvSpPr>
        <p:spPr bwMode="auto">
          <a:xfrm>
            <a:off x="5665788" y="2479675"/>
            <a:ext cx="1535112" cy="476250"/>
          </a:xfrm>
          <a:custGeom>
            <a:avLst/>
            <a:gdLst>
              <a:gd name="T0" fmla="*/ 8 w 967"/>
              <a:gd name="T1" fmla="*/ 300 h 300"/>
              <a:gd name="T2" fmla="*/ 110 w 967"/>
              <a:gd name="T3" fmla="*/ 10 h 300"/>
              <a:gd name="T4" fmla="*/ 967 w 967"/>
              <a:gd name="T5" fmla="*/ 10 h 300"/>
              <a:gd name="T6" fmla="*/ 967 w 967"/>
              <a:gd name="T7" fmla="*/ 0 h 300"/>
              <a:gd name="T8" fmla="*/ 105 w 967"/>
              <a:gd name="T9" fmla="*/ 0 h 300"/>
              <a:gd name="T10" fmla="*/ 0 w 967"/>
              <a:gd name="T11" fmla="*/ 297 h 300"/>
              <a:gd name="T12" fmla="*/ 8 w 967"/>
              <a:gd name="T13" fmla="*/ 300 h 300"/>
            </a:gdLst>
            <a:ahLst/>
            <a:cxnLst>
              <a:cxn ang="0">
                <a:pos x="T0" y="T1"/>
              </a:cxn>
              <a:cxn ang="0">
                <a:pos x="T2" y="T3"/>
              </a:cxn>
              <a:cxn ang="0">
                <a:pos x="T4" y="T5"/>
              </a:cxn>
              <a:cxn ang="0">
                <a:pos x="T6" y="T7"/>
              </a:cxn>
              <a:cxn ang="0">
                <a:pos x="T8" y="T9"/>
              </a:cxn>
              <a:cxn ang="0">
                <a:pos x="T10" y="T11"/>
              </a:cxn>
              <a:cxn ang="0">
                <a:pos x="T12" y="T13"/>
              </a:cxn>
            </a:cxnLst>
            <a:rect l="0" t="0" r="r" b="b"/>
            <a:pathLst>
              <a:path w="967" h="300">
                <a:moveTo>
                  <a:pt x="8" y="300"/>
                </a:moveTo>
                <a:lnTo>
                  <a:pt x="110" y="10"/>
                </a:lnTo>
                <a:lnTo>
                  <a:pt x="967" y="10"/>
                </a:lnTo>
                <a:lnTo>
                  <a:pt x="967" y="0"/>
                </a:lnTo>
                <a:lnTo>
                  <a:pt x="105" y="0"/>
                </a:lnTo>
                <a:lnTo>
                  <a:pt x="0" y="297"/>
                </a:lnTo>
                <a:lnTo>
                  <a:pt x="8" y="3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1" name="Rectangle 21"/>
          <p:cNvSpPr>
            <a:spLocks noChangeArrowheads="1"/>
          </p:cNvSpPr>
          <p:nvPr/>
        </p:nvSpPr>
        <p:spPr bwMode="auto">
          <a:xfrm>
            <a:off x="5865813" y="3065463"/>
            <a:ext cx="1339850" cy="142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742" name="Freeform 22"/>
          <p:cNvSpPr>
            <a:spLocks/>
          </p:cNvSpPr>
          <p:nvPr/>
        </p:nvSpPr>
        <p:spPr bwMode="auto">
          <a:xfrm>
            <a:off x="3294063" y="3095625"/>
            <a:ext cx="617537" cy="368300"/>
          </a:xfrm>
          <a:custGeom>
            <a:avLst/>
            <a:gdLst>
              <a:gd name="T0" fmla="*/ 382 w 389"/>
              <a:gd name="T1" fmla="*/ 0 h 232"/>
              <a:gd name="T2" fmla="*/ 135 w 389"/>
              <a:gd name="T3" fmla="*/ 224 h 232"/>
              <a:gd name="T4" fmla="*/ 0 w 389"/>
              <a:gd name="T5" fmla="*/ 224 h 232"/>
              <a:gd name="T6" fmla="*/ 0 w 389"/>
              <a:gd name="T7" fmla="*/ 232 h 232"/>
              <a:gd name="T8" fmla="*/ 139 w 389"/>
              <a:gd name="T9" fmla="*/ 232 h 232"/>
              <a:gd name="T10" fmla="*/ 389 w 389"/>
              <a:gd name="T11" fmla="*/ 5 h 232"/>
              <a:gd name="T12" fmla="*/ 382 w 389"/>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389" h="232">
                <a:moveTo>
                  <a:pt x="382" y="0"/>
                </a:moveTo>
                <a:lnTo>
                  <a:pt x="135" y="224"/>
                </a:lnTo>
                <a:lnTo>
                  <a:pt x="0" y="224"/>
                </a:lnTo>
                <a:lnTo>
                  <a:pt x="0" y="232"/>
                </a:lnTo>
                <a:lnTo>
                  <a:pt x="139" y="232"/>
                </a:lnTo>
                <a:lnTo>
                  <a:pt x="389" y="5"/>
                </a:lnTo>
                <a:lnTo>
                  <a:pt x="3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3" name="Freeform 23"/>
          <p:cNvSpPr>
            <a:spLocks/>
          </p:cNvSpPr>
          <p:nvPr/>
        </p:nvSpPr>
        <p:spPr bwMode="auto">
          <a:xfrm>
            <a:off x="3294063" y="3095625"/>
            <a:ext cx="617537" cy="368300"/>
          </a:xfrm>
          <a:custGeom>
            <a:avLst/>
            <a:gdLst>
              <a:gd name="T0" fmla="*/ 382 w 389"/>
              <a:gd name="T1" fmla="*/ 0 h 232"/>
              <a:gd name="T2" fmla="*/ 135 w 389"/>
              <a:gd name="T3" fmla="*/ 224 h 232"/>
              <a:gd name="T4" fmla="*/ 0 w 389"/>
              <a:gd name="T5" fmla="*/ 224 h 232"/>
              <a:gd name="T6" fmla="*/ 0 w 389"/>
              <a:gd name="T7" fmla="*/ 232 h 232"/>
              <a:gd name="T8" fmla="*/ 139 w 389"/>
              <a:gd name="T9" fmla="*/ 232 h 232"/>
              <a:gd name="T10" fmla="*/ 389 w 389"/>
              <a:gd name="T11" fmla="*/ 5 h 232"/>
              <a:gd name="T12" fmla="*/ 382 w 389"/>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389" h="232">
                <a:moveTo>
                  <a:pt x="382" y="0"/>
                </a:moveTo>
                <a:lnTo>
                  <a:pt x="135" y="224"/>
                </a:lnTo>
                <a:lnTo>
                  <a:pt x="0" y="224"/>
                </a:lnTo>
                <a:lnTo>
                  <a:pt x="0" y="232"/>
                </a:lnTo>
                <a:lnTo>
                  <a:pt x="139" y="232"/>
                </a:lnTo>
                <a:lnTo>
                  <a:pt x="389" y="5"/>
                </a:lnTo>
                <a:lnTo>
                  <a:pt x="38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4" name="Freeform 24"/>
          <p:cNvSpPr>
            <a:spLocks/>
          </p:cNvSpPr>
          <p:nvPr/>
        </p:nvSpPr>
        <p:spPr bwMode="auto">
          <a:xfrm>
            <a:off x="4198938" y="3340100"/>
            <a:ext cx="166687" cy="903288"/>
          </a:xfrm>
          <a:custGeom>
            <a:avLst/>
            <a:gdLst>
              <a:gd name="T0" fmla="*/ 0 w 105"/>
              <a:gd name="T1" fmla="*/ 569 h 569"/>
              <a:gd name="T2" fmla="*/ 105 w 105"/>
              <a:gd name="T3" fmla="*/ 569 h 569"/>
              <a:gd name="T4" fmla="*/ 105 w 105"/>
              <a:gd name="T5" fmla="*/ 0 h 569"/>
              <a:gd name="T6" fmla="*/ 97 w 105"/>
              <a:gd name="T7" fmla="*/ 0 h 569"/>
              <a:gd name="T8" fmla="*/ 97 w 105"/>
              <a:gd name="T9" fmla="*/ 560 h 569"/>
              <a:gd name="T10" fmla="*/ 0 w 105"/>
              <a:gd name="T11" fmla="*/ 560 h 569"/>
              <a:gd name="T12" fmla="*/ 0 w 105"/>
              <a:gd name="T13" fmla="*/ 569 h 569"/>
            </a:gdLst>
            <a:ahLst/>
            <a:cxnLst>
              <a:cxn ang="0">
                <a:pos x="T0" y="T1"/>
              </a:cxn>
              <a:cxn ang="0">
                <a:pos x="T2" y="T3"/>
              </a:cxn>
              <a:cxn ang="0">
                <a:pos x="T4" y="T5"/>
              </a:cxn>
              <a:cxn ang="0">
                <a:pos x="T6" y="T7"/>
              </a:cxn>
              <a:cxn ang="0">
                <a:pos x="T8" y="T9"/>
              </a:cxn>
              <a:cxn ang="0">
                <a:pos x="T10" y="T11"/>
              </a:cxn>
              <a:cxn ang="0">
                <a:pos x="T12" y="T13"/>
              </a:cxn>
            </a:cxnLst>
            <a:rect l="0" t="0" r="r" b="b"/>
            <a:pathLst>
              <a:path w="105" h="569">
                <a:moveTo>
                  <a:pt x="0" y="569"/>
                </a:moveTo>
                <a:lnTo>
                  <a:pt x="105" y="569"/>
                </a:lnTo>
                <a:lnTo>
                  <a:pt x="105" y="0"/>
                </a:lnTo>
                <a:lnTo>
                  <a:pt x="97" y="0"/>
                </a:lnTo>
                <a:lnTo>
                  <a:pt x="97" y="560"/>
                </a:lnTo>
                <a:lnTo>
                  <a:pt x="0" y="560"/>
                </a:lnTo>
                <a:lnTo>
                  <a:pt x="0" y="5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5" name="Freeform 25"/>
          <p:cNvSpPr>
            <a:spLocks/>
          </p:cNvSpPr>
          <p:nvPr/>
        </p:nvSpPr>
        <p:spPr bwMode="auto">
          <a:xfrm>
            <a:off x="4198938" y="3340100"/>
            <a:ext cx="166687" cy="903288"/>
          </a:xfrm>
          <a:custGeom>
            <a:avLst/>
            <a:gdLst>
              <a:gd name="T0" fmla="*/ 0 w 105"/>
              <a:gd name="T1" fmla="*/ 569 h 569"/>
              <a:gd name="T2" fmla="*/ 105 w 105"/>
              <a:gd name="T3" fmla="*/ 569 h 569"/>
              <a:gd name="T4" fmla="*/ 105 w 105"/>
              <a:gd name="T5" fmla="*/ 0 h 569"/>
              <a:gd name="T6" fmla="*/ 97 w 105"/>
              <a:gd name="T7" fmla="*/ 0 h 569"/>
              <a:gd name="T8" fmla="*/ 97 w 105"/>
              <a:gd name="T9" fmla="*/ 560 h 569"/>
              <a:gd name="T10" fmla="*/ 0 w 105"/>
              <a:gd name="T11" fmla="*/ 560 h 569"/>
              <a:gd name="T12" fmla="*/ 0 w 105"/>
              <a:gd name="T13" fmla="*/ 569 h 569"/>
            </a:gdLst>
            <a:ahLst/>
            <a:cxnLst>
              <a:cxn ang="0">
                <a:pos x="T0" y="T1"/>
              </a:cxn>
              <a:cxn ang="0">
                <a:pos x="T2" y="T3"/>
              </a:cxn>
              <a:cxn ang="0">
                <a:pos x="T4" y="T5"/>
              </a:cxn>
              <a:cxn ang="0">
                <a:pos x="T6" y="T7"/>
              </a:cxn>
              <a:cxn ang="0">
                <a:pos x="T8" y="T9"/>
              </a:cxn>
              <a:cxn ang="0">
                <a:pos x="T10" y="T11"/>
              </a:cxn>
              <a:cxn ang="0">
                <a:pos x="T12" y="T13"/>
              </a:cxn>
            </a:cxnLst>
            <a:rect l="0" t="0" r="r" b="b"/>
            <a:pathLst>
              <a:path w="105" h="569">
                <a:moveTo>
                  <a:pt x="0" y="569"/>
                </a:moveTo>
                <a:lnTo>
                  <a:pt x="105" y="569"/>
                </a:lnTo>
                <a:lnTo>
                  <a:pt x="105" y="0"/>
                </a:lnTo>
                <a:lnTo>
                  <a:pt x="97" y="0"/>
                </a:lnTo>
                <a:lnTo>
                  <a:pt x="97" y="560"/>
                </a:lnTo>
                <a:lnTo>
                  <a:pt x="0" y="560"/>
                </a:lnTo>
                <a:lnTo>
                  <a:pt x="0" y="56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6" name="Freeform 26"/>
          <p:cNvSpPr>
            <a:spLocks/>
          </p:cNvSpPr>
          <p:nvPr/>
        </p:nvSpPr>
        <p:spPr bwMode="auto">
          <a:xfrm>
            <a:off x="5321300" y="4378325"/>
            <a:ext cx="441325" cy="396875"/>
          </a:xfrm>
          <a:custGeom>
            <a:avLst/>
            <a:gdLst>
              <a:gd name="T0" fmla="*/ 4 w 278"/>
              <a:gd name="T1" fmla="*/ 250 h 250"/>
              <a:gd name="T2" fmla="*/ 4 w 278"/>
              <a:gd name="T3" fmla="*/ 4 h 250"/>
              <a:gd name="T4" fmla="*/ 275 w 278"/>
              <a:gd name="T5" fmla="*/ 4 h 250"/>
              <a:gd name="T6" fmla="*/ 275 w 278"/>
              <a:gd name="T7" fmla="*/ 156 h 250"/>
              <a:gd name="T8" fmla="*/ 278 w 278"/>
              <a:gd name="T9" fmla="*/ 156 h 250"/>
              <a:gd name="T10" fmla="*/ 278 w 278"/>
              <a:gd name="T11" fmla="*/ 0 h 250"/>
              <a:gd name="T12" fmla="*/ 0 w 278"/>
              <a:gd name="T13" fmla="*/ 0 h 250"/>
              <a:gd name="T14" fmla="*/ 0 w 278"/>
              <a:gd name="T15" fmla="*/ 250 h 250"/>
              <a:gd name="T16" fmla="*/ 4 w 278"/>
              <a:gd name="T17"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250">
                <a:moveTo>
                  <a:pt x="4" y="250"/>
                </a:moveTo>
                <a:lnTo>
                  <a:pt x="4" y="4"/>
                </a:lnTo>
                <a:lnTo>
                  <a:pt x="275" y="4"/>
                </a:lnTo>
                <a:lnTo>
                  <a:pt x="275" y="156"/>
                </a:lnTo>
                <a:lnTo>
                  <a:pt x="278" y="156"/>
                </a:lnTo>
                <a:lnTo>
                  <a:pt x="278" y="0"/>
                </a:lnTo>
                <a:lnTo>
                  <a:pt x="0" y="0"/>
                </a:lnTo>
                <a:lnTo>
                  <a:pt x="0" y="250"/>
                </a:lnTo>
                <a:lnTo>
                  <a:pt x="4" y="2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7" name="Freeform 27"/>
          <p:cNvSpPr>
            <a:spLocks/>
          </p:cNvSpPr>
          <p:nvPr/>
        </p:nvSpPr>
        <p:spPr bwMode="auto">
          <a:xfrm>
            <a:off x="5321300" y="4378325"/>
            <a:ext cx="441325" cy="396875"/>
          </a:xfrm>
          <a:custGeom>
            <a:avLst/>
            <a:gdLst>
              <a:gd name="T0" fmla="*/ 4 w 278"/>
              <a:gd name="T1" fmla="*/ 250 h 250"/>
              <a:gd name="T2" fmla="*/ 4 w 278"/>
              <a:gd name="T3" fmla="*/ 4 h 250"/>
              <a:gd name="T4" fmla="*/ 275 w 278"/>
              <a:gd name="T5" fmla="*/ 4 h 250"/>
              <a:gd name="T6" fmla="*/ 275 w 278"/>
              <a:gd name="T7" fmla="*/ 156 h 250"/>
              <a:gd name="T8" fmla="*/ 278 w 278"/>
              <a:gd name="T9" fmla="*/ 156 h 250"/>
              <a:gd name="T10" fmla="*/ 278 w 278"/>
              <a:gd name="T11" fmla="*/ 0 h 250"/>
              <a:gd name="T12" fmla="*/ 0 w 278"/>
              <a:gd name="T13" fmla="*/ 0 h 250"/>
              <a:gd name="T14" fmla="*/ 0 w 278"/>
              <a:gd name="T15" fmla="*/ 250 h 250"/>
              <a:gd name="T16" fmla="*/ 4 w 278"/>
              <a:gd name="T17"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250">
                <a:moveTo>
                  <a:pt x="4" y="250"/>
                </a:moveTo>
                <a:lnTo>
                  <a:pt x="4" y="4"/>
                </a:lnTo>
                <a:lnTo>
                  <a:pt x="275" y="4"/>
                </a:lnTo>
                <a:lnTo>
                  <a:pt x="275" y="156"/>
                </a:lnTo>
                <a:lnTo>
                  <a:pt x="278" y="156"/>
                </a:lnTo>
                <a:lnTo>
                  <a:pt x="278" y="0"/>
                </a:lnTo>
                <a:lnTo>
                  <a:pt x="0" y="0"/>
                </a:lnTo>
                <a:lnTo>
                  <a:pt x="0" y="250"/>
                </a:lnTo>
                <a:lnTo>
                  <a:pt x="4" y="2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8" name="Line 28"/>
          <p:cNvSpPr>
            <a:spLocks noChangeShapeType="1"/>
          </p:cNvSpPr>
          <p:nvPr/>
        </p:nvSpPr>
        <p:spPr bwMode="auto">
          <a:xfrm flipV="1">
            <a:off x="5537200" y="3370263"/>
            <a:ext cx="1588" cy="7016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9" name="Freeform 29"/>
          <p:cNvSpPr>
            <a:spLocks/>
          </p:cNvSpPr>
          <p:nvPr/>
        </p:nvSpPr>
        <p:spPr bwMode="auto">
          <a:xfrm>
            <a:off x="5199063" y="2984500"/>
            <a:ext cx="500062" cy="388938"/>
          </a:xfrm>
          <a:custGeom>
            <a:avLst/>
            <a:gdLst>
              <a:gd name="T0" fmla="*/ 0 w 315"/>
              <a:gd name="T1" fmla="*/ 0 h 245"/>
              <a:gd name="T2" fmla="*/ 0 w 315"/>
              <a:gd name="T3" fmla="*/ 245 h 245"/>
              <a:gd name="T4" fmla="*/ 315 w 315"/>
              <a:gd name="T5" fmla="*/ 245 h 245"/>
              <a:gd name="T6" fmla="*/ 315 w 315"/>
              <a:gd name="T7" fmla="*/ 87 h 245"/>
              <a:gd name="T8" fmla="*/ 311 w 315"/>
              <a:gd name="T9" fmla="*/ 87 h 245"/>
              <a:gd name="T10" fmla="*/ 311 w 315"/>
              <a:gd name="T11" fmla="*/ 243 h 245"/>
              <a:gd name="T12" fmla="*/ 4 w 315"/>
              <a:gd name="T13" fmla="*/ 243 h 245"/>
              <a:gd name="T14" fmla="*/ 4 w 315"/>
              <a:gd name="T15" fmla="*/ 0 h 245"/>
              <a:gd name="T16" fmla="*/ 0 w 315"/>
              <a:gd name="T1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45">
                <a:moveTo>
                  <a:pt x="0" y="0"/>
                </a:moveTo>
                <a:lnTo>
                  <a:pt x="0" y="245"/>
                </a:lnTo>
                <a:lnTo>
                  <a:pt x="315" y="245"/>
                </a:lnTo>
                <a:lnTo>
                  <a:pt x="315" y="87"/>
                </a:lnTo>
                <a:lnTo>
                  <a:pt x="311" y="87"/>
                </a:lnTo>
                <a:lnTo>
                  <a:pt x="311" y="243"/>
                </a:lnTo>
                <a:lnTo>
                  <a:pt x="4" y="243"/>
                </a:lnTo>
                <a:lnTo>
                  <a:pt x="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0" name="Freeform 30"/>
          <p:cNvSpPr>
            <a:spLocks/>
          </p:cNvSpPr>
          <p:nvPr/>
        </p:nvSpPr>
        <p:spPr bwMode="auto">
          <a:xfrm>
            <a:off x="5199063" y="2984500"/>
            <a:ext cx="500062" cy="388938"/>
          </a:xfrm>
          <a:custGeom>
            <a:avLst/>
            <a:gdLst>
              <a:gd name="T0" fmla="*/ 0 w 315"/>
              <a:gd name="T1" fmla="*/ 0 h 245"/>
              <a:gd name="T2" fmla="*/ 0 w 315"/>
              <a:gd name="T3" fmla="*/ 245 h 245"/>
              <a:gd name="T4" fmla="*/ 315 w 315"/>
              <a:gd name="T5" fmla="*/ 245 h 245"/>
              <a:gd name="T6" fmla="*/ 315 w 315"/>
              <a:gd name="T7" fmla="*/ 87 h 245"/>
              <a:gd name="T8" fmla="*/ 311 w 315"/>
              <a:gd name="T9" fmla="*/ 87 h 245"/>
              <a:gd name="T10" fmla="*/ 311 w 315"/>
              <a:gd name="T11" fmla="*/ 243 h 245"/>
              <a:gd name="T12" fmla="*/ 4 w 315"/>
              <a:gd name="T13" fmla="*/ 243 h 245"/>
              <a:gd name="T14" fmla="*/ 4 w 315"/>
              <a:gd name="T15" fmla="*/ 0 h 245"/>
              <a:gd name="T16" fmla="*/ 0 w 315"/>
              <a:gd name="T1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45">
                <a:moveTo>
                  <a:pt x="0" y="0"/>
                </a:moveTo>
                <a:lnTo>
                  <a:pt x="0" y="245"/>
                </a:lnTo>
                <a:lnTo>
                  <a:pt x="315" y="245"/>
                </a:lnTo>
                <a:lnTo>
                  <a:pt x="315" y="87"/>
                </a:lnTo>
                <a:lnTo>
                  <a:pt x="311" y="87"/>
                </a:lnTo>
                <a:lnTo>
                  <a:pt x="311" y="243"/>
                </a:lnTo>
                <a:lnTo>
                  <a:pt x="4" y="243"/>
                </a:lnTo>
                <a:lnTo>
                  <a:pt x="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1" name="Line 31"/>
          <p:cNvSpPr>
            <a:spLocks noChangeShapeType="1"/>
          </p:cNvSpPr>
          <p:nvPr/>
        </p:nvSpPr>
        <p:spPr bwMode="auto">
          <a:xfrm flipV="1">
            <a:off x="5537200" y="4206875"/>
            <a:ext cx="1588" cy="1714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2" name="Line 32"/>
          <p:cNvSpPr>
            <a:spLocks noChangeShapeType="1"/>
          </p:cNvSpPr>
          <p:nvPr/>
        </p:nvSpPr>
        <p:spPr bwMode="auto">
          <a:xfrm flipV="1">
            <a:off x="4953000" y="3146425"/>
            <a:ext cx="1588" cy="10334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3" name="Line 33"/>
          <p:cNvSpPr>
            <a:spLocks noChangeShapeType="1"/>
          </p:cNvSpPr>
          <p:nvPr/>
        </p:nvSpPr>
        <p:spPr bwMode="auto">
          <a:xfrm flipV="1">
            <a:off x="4953000" y="4324350"/>
            <a:ext cx="1588" cy="6985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4" name="Line 34"/>
          <p:cNvSpPr>
            <a:spLocks noChangeShapeType="1"/>
          </p:cNvSpPr>
          <p:nvPr/>
        </p:nvSpPr>
        <p:spPr bwMode="auto">
          <a:xfrm>
            <a:off x="5865813" y="3071813"/>
            <a:ext cx="1339850"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5" name="Freeform 35"/>
          <p:cNvSpPr>
            <a:spLocks/>
          </p:cNvSpPr>
          <p:nvPr/>
        </p:nvSpPr>
        <p:spPr bwMode="auto">
          <a:xfrm>
            <a:off x="3294063" y="3097213"/>
            <a:ext cx="612775" cy="361950"/>
          </a:xfrm>
          <a:custGeom>
            <a:avLst/>
            <a:gdLst>
              <a:gd name="T0" fmla="*/ 384 w 386"/>
              <a:gd name="T1" fmla="*/ 0 h 228"/>
              <a:gd name="T2" fmla="*/ 136 w 386"/>
              <a:gd name="T3" fmla="*/ 225 h 228"/>
              <a:gd name="T4" fmla="*/ 0 w 386"/>
              <a:gd name="T5" fmla="*/ 225 h 228"/>
              <a:gd name="T6" fmla="*/ 0 w 386"/>
              <a:gd name="T7" fmla="*/ 228 h 228"/>
              <a:gd name="T8" fmla="*/ 138 w 386"/>
              <a:gd name="T9" fmla="*/ 228 h 228"/>
              <a:gd name="T10" fmla="*/ 386 w 386"/>
              <a:gd name="T11" fmla="*/ 3 h 228"/>
              <a:gd name="T12" fmla="*/ 384 w 386"/>
              <a:gd name="T13" fmla="*/ 0 h 228"/>
            </a:gdLst>
            <a:ahLst/>
            <a:cxnLst>
              <a:cxn ang="0">
                <a:pos x="T0" y="T1"/>
              </a:cxn>
              <a:cxn ang="0">
                <a:pos x="T2" y="T3"/>
              </a:cxn>
              <a:cxn ang="0">
                <a:pos x="T4" y="T5"/>
              </a:cxn>
              <a:cxn ang="0">
                <a:pos x="T6" y="T7"/>
              </a:cxn>
              <a:cxn ang="0">
                <a:pos x="T8" y="T9"/>
              </a:cxn>
              <a:cxn ang="0">
                <a:pos x="T10" y="T11"/>
              </a:cxn>
              <a:cxn ang="0">
                <a:pos x="T12" y="T13"/>
              </a:cxn>
            </a:cxnLst>
            <a:rect l="0" t="0" r="r" b="b"/>
            <a:pathLst>
              <a:path w="386" h="228">
                <a:moveTo>
                  <a:pt x="384" y="0"/>
                </a:moveTo>
                <a:lnTo>
                  <a:pt x="136" y="225"/>
                </a:lnTo>
                <a:lnTo>
                  <a:pt x="0" y="225"/>
                </a:lnTo>
                <a:lnTo>
                  <a:pt x="0" y="228"/>
                </a:lnTo>
                <a:lnTo>
                  <a:pt x="138" y="228"/>
                </a:lnTo>
                <a:lnTo>
                  <a:pt x="386" y="3"/>
                </a:lnTo>
                <a:lnTo>
                  <a:pt x="38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6" name="Freeform 36"/>
          <p:cNvSpPr>
            <a:spLocks/>
          </p:cNvSpPr>
          <p:nvPr/>
        </p:nvSpPr>
        <p:spPr bwMode="auto">
          <a:xfrm>
            <a:off x="3294063" y="3097213"/>
            <a:ext cx="612775" cy="361950"/>
          </a:xfrm>
          <a:custGeom>
            <a:avLst/>
            <a:gdLst>
              <a:gd name="T0" fmla="*/ 384 w 386"/>
              <a:gd name="T1" fmla="*/ 0 h 228"/>
              <a:gd name="T2" fmla="*/ 136 w 386"/>
              <a:gd name="T3" fmla="*/ 225 h 228"/>
              <a:gd name="T4" fmla="*/ 0 w 386"/>
              <a:gd name="T5" fmla="*/ 225 h 228"/>
              <a:gd name="T6" fmla="*/ 0 w 386"/>
              <a:gd name="T7" fmla="*/ 228 h 228"/>
              <a:gd name="T8" fmla="*/ 138 w 386"/>
              <a:gd name="T9" fmla="*/ 228 h 228"/>
              <a:gd name="T10" fmla="*/ 386 w 386"/>
              <a:gd name="T11" fmla="*/ 3 h 228"/>
              <a:gd name="T12" fmla="*/ 384 w 386"/>
              <a:gd name="T13" fmla="*/ 0 h 228"/>
            </a:gdLst>
            <a:ahLst/>
            <a:cxnLst>
              <a:cxn ang="0">
                <a:pos x="T0" y="T1"/>
              </a:cxn>
              <a:cxn ang="0">
                <a:pos x="T2" y="T3"/>
              </a:cxn>
              <a:cxn ang="0">
                <a:pos x="T4" y="T5"/>
              </a:cxn>
              <a:cxn ang="0">
                <a:pos x="T6" y="T7"/>
              </a:cxn>
              <a:cxn ang="0">
                <a:pos x="T8" y="T9"/>
              </a:cxn>
              <a:cxn ang="0">
                <a:pos x="T10" y="T11"/>
              </a:cxn>
              <a:cxn ang="0">
                <a:pos x="T12" y="T13"/>
              </a:cxn>
            </a:cxnLst>
            <a:rect l="0" t="0" r="r" b="b"/>
            <a:pathLst>
              <a:path w="386" h="228">
                <a:moveTo>
                  <a:pt x="384" y="0"/>
                </a:moveTo>
                <a:lnTo>
                  <a:pt x="136" y="225"/>
                </a:lnTo>
                <a:lnTo>
                  <a:pt x="0" y="225"/>
                </a:lnTo>
                <a:lnTo>
                  <a:pt x="0" y="228"/>
                </a:lnTo>
                <a:lnTo>
                  <a:pt x="138" y="228"/>
                </a:lnTo>
                <a:lnTo>
                  <a:pt x="386" y="3"/>
                </a:lnTo>
                <a:lnTo>
                  <a:pt x="3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7" name="Freeform 37"/>
          <p:cNvSpPr>
            <a:spLocks/>
          </p:cNvSpPr>
          <p:nvPr/>
        </p:nvSpPr>
        <p:spPr bwMode="auto">
          <a:xfrm>
            <a:off x="3289300" y="3194050"/>
            <a:ext cx="779463" cy="544513"/>
          </a:xfrm>
          <a:custGeom>
            <a:avLst/>
            <a:gdLst>
              <a:gd name="T0" fmla="*/ 485 w 491"/>
              <a:gd name="T1" fmla="*/ 0 h 343"/>
              <a:gd name="T2" fmla="*/ 122 w 491"/>
              <a:gd name="T3" fmla="*/ 335 h 343"/>
              <a:gd name="T4" fmla="*/ 0 w 491"/>
              <a:gd name="T5" fmla="*/ 335 h 343"/>
              <a:gd name="T6" fmla="*/ 0 w 491"/>
              <a:gd name="T7" fmla="*/ 343 h 343"/>
              <a:gd name="T8" fmla="*/ 125 w 491"/>
              <a:gd name="T9" fmla="*/ 343 h 343"/>
              <a:gd name="T10" fmla="*/ 491 w 491"/>
              <a:gd name="T11" fmla="*/ 6 h 343"/>
              <a:gd name="T12" fmla="*/ 485 w 491"/>
              <a:gd name="T13" fmla="*/ 0 h 343"/>
            </a:gdLst>
            <a:ahLst/>
            <a:cxnLst>
              <a:cxn ang="0">
                <a:pos x="T0" y="T1"/>
              </a:cxn>
              <a:cxn ang="0">
                <a:pos x="T2" y="T3"/>
              </a:cxn>
              <a:cxn ang="0">
                <a:pos x="T4" y="T5"/>
              </a:cxn>
              <a:cxn ang="0">
                <a:pos x="T6" y="T7"/>
              </a:cxn>
              <a:cxn ang="0">
                <a:pos x="T8" y="T9"/>
              </a:cxn>
              <a:cxn ang="0">
                <a:pos x="T10" y="T11"/>
              </a:cxn>
              <a:cxn ang="0">
                <a:pos x="T12" y="T13"/>
              </a:cxn>
            </a:cxnLst>
            <a:rect l="0" t="0" r="r" b="b"/>
            <a:pathLst>
              <a:path w="491" h="343">
                <a:moveTo>
                  <a:pt x="485" y="0"/>
                </a:moveTo>
                <a:lnTo>
                  <a:pt x="122" y="335"/>
                </a:lnTo>
                <a:lnTo>
                  <a:pt x="0" y="335"/>
                </a:lnTo>
                <a:lnTo>
                  <a:pt x="0" y="343"/>
                </a:lnTo>
                <a:lnTo>
                  <a:pt x="125" y="343"/>
                </a:lnTo>
                <a:lnTo>
                  <a:pt x="491" y="6"/>
                </a:lnTo>
                <a:lnTo>
                  <a:pt x="48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8" name="Freeform 38"/>
          <p:cNvSpPr>
            <a:spLocks/>
          </p:cNvSpPr>
          <p:nvPr/>
        </p:nvSpPr>
        <p:spPr bwMode="auto">
          <a:xfrm>
            <a:off x="3289300" y="3194050"/>
            <a:ext cx="779463" cy="544513"/>
          </a:xfrm>
          <a:custGeom>
            <a:avLst/>
            <a:gdLst>
              <a:gd name="T0" fmla="*/ 485 w 491"/>
              <a:gd name="T1" fmla="*/ 0 h 343"/>
              <a:gd name="T2" fmla="*/ 122 w 491"/>
              <a:gd name="T3" fmla="*/ 335 h 343"/>
              <a:gd name="T4" fmla="*/ 0 w 491"/>
              <a:gd name="T5" fmla="*/ 335 h 343"/>
              <a:gd name="T6" fmla="*/ 0 w 491"/>
              <a:gd name="T7" fmla="*/ 343 h 343"/>
              <a:gd name="T8" fmla="*/ 125 w 491"/>
              <a:gd name="T9" fmla="*/ 343 h 343"/>
              <a:gd name="T10" fmla="*/ 491 w 491"/>
              <a:gd name="T11" fmla="*/ 6 h 343"/>
              <a:gd name="T12" fmla="*/ 485 w 491"/>
              <a:gd name="T13" fmla="*/ 0 h 343"/>
            </a:gdLst>
            <a:ahLst/>
            <a:cxnLst>
              <a:cxn ang="0">
                <a:pos x="T0" y="T1"/>
              </a:cxn>
              <a:cxn ang="0">
                <a:pos x="T2" y="T3"/>
              </a:cxn>
              <a:cxn ang="0">
                <a:pos x="T4" y="T5"/>
              </a:cxn>
              <a:cxn ang="0">
                <a:pos x="T6" y="T7"/>
              </a:cxn>
              <a:cxn ang="0">
                <a:pos x="T8" y="T9"/>
              </a:cxn>
              <a:cxn ang="0">
                <a:pos x="T10" y="T11"/>
              </a:cxn>
              <a:cxn ang="0">
                <a:pos x="T12" y="T13"/>
              </a:cxn>
            </a:cxnLst>
            <a:rect l="0" t="0" r="r" b="b"/>
            <a:pathLst>
              <a:path w="491" h="343">
                <a:moveTo>
                  <a:pt x="485" y="0"/>
                </a:moveTo>
                <a:lnTo>
                  <a:pt x="122" y="335"/>
                </a:lnTo>
                <a:lnTo>
                  <a:pt x="0" y="335"/>
                </a:lnTo>
                <a:lnTo>
                  <a:pt x="0" y="343"/>
                </a:lnTo>
                <a:lnTo>
                  <a:pt x="125" y="343"/>
                </a:lnTo>
                <a:lnTo>
                  <a:pt x="491" y="6"/>
                </a:lnTo>
                <a:lnTo>
                  <a:pt x="4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9" name="Freeform 39"/>
          <p:cNvSpPr>
            <a:spLocks/>
          </p:cNvSpPr>
          <p:nvPr/>
        </p:nvSpPr>
        <p:spPr bwMode="auto">
          <a:xfrm>
            <a:off x="3289300" y="3195638"/>
            <a:ext cx="777875" cy="538162"/>
          </a:xfrm>
          <a:custGeom>
            <a:avLst/>
            <a:gdLst>
              <a:gd name="T0" fmla="*/ 488 w 490"/>
              <a:gd name="T1" fmla="*/ 0 h 339"/>
              <a:gd name="T2" fmla="*/ 122 w 490"/>
              <a:gd name="T3" fmla="*/ 337 h 339"/>
              <a:gd name="T4" fmla="*/ 0 w 490"/>
              <a:gd name="T5" fmla="*/ 337 h 339"/>
              <a:gd name="T6" fmla="*/ 0 w 490"/>
              <a:gd name="T7" fmla="*/ 339 h 339"/>
              <a:gd name="T8" fmla="*/ 124 w 490"/>
              <a:gd name="T9" fmla="*/ 339 h 339"/>
              <a:gd name="T10" fmla="*/ 490 w 490"/>
              <a:gd name="T11" fmla="*/ 3 h 339"/>
              <a:gd name="T12" fmla="*/ 488 w 490"/>
              <a:gd name="T13" fmla="*/ 0 h 339"/>
            </a:gdLst>
            <a:ahLst/>
            <a:cxnLst>
              <a:cxn ang="0">
                <a:pos x="T0" y="T1"/>
              </a:cxn>
              <a:cxn ang="0">
                <a:pos x="T2" y="T3"/>
              </a:cxn>
              <a:cxn ang="0">
                <a:pos x="T4" y="T5"/>
              </a:cxn>
              <a:cxn ang="0">
                <a:pos x="T6" y="T7"/>
              </a:cxn>
              <a:cxn ang="0">
                <a:pos x="T8" y="T9"/>
              </a:cxn>
              <a:cxn ang="0">
                <a:pos x="T10" y="T11"/>
              </a:cxn>
              <a:cxn ang="0">
                <a:pos x="T12" y="T13"/>
              </a:cxn>
            </a:cxnLst>
            <a:rect l="0" t="0" r="r" b="b"/>
            <a:pathLst>
              <a:path w="490" h="339">
                <a:moveTo>
                  <a:pt x="488" y="0"/>
                </a:moveTo>
                <a:lnTo>
                  <a:pt x="122" y="337"/>
                </a:lnTo>
                <a:lnTo>
                  <a:pt x="0" y="337"/>
                </a:lnTo>
                <a:lnTo>
                  <a:pt x="0" y="339"/>
                </a:lnTo>
                <a:lnTo>
                  <a:pt x="124" y="339"/>
                </a:lnTo>
                <a:lnTo>
                  <a:pt x="490" y="3"/>
                </a:lnTo>
                <a:lnTo>
                  <a:pt x="4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60" name="Freeform 40"/>
          <p:cNvSpPr>
            <a:spLocks/>
          </p:cNvSpPr>
          <p:nvPr/>
        </p:nvSpPr>
        <p:spPr bwMode="auto">
          <a:xfrm>
            <a:off x="3289300" y="3195638"/>
            <a:ext cx="777875" cy="538162"/>
          </a:xfrm>
          <a:custGeom>
            <a:avLst/>
            <a:gdLst>
              <a:gd name="T0" fmla="*/ 488 w 490"/>
              <a:gd name="T1" fmla="*/ 0 h 339"/>
              <a:gd name="T2" fmla="*/ 122 w 490"/>
              <a:gd name="T3" fmla="*/ 337 h 339"/>
              <a:gd name="T4" fmla="*/ 0 w 490"/>
              <a:gd name="T5" fmla="*/ 337 h 339"/>
              <a:gd name="T6" fmla="*/ 0 w 490"/>
              <a:gd name="T7" fmla="*/ 339 h 339"/>
              <a:gd name="T8" fmla="*/ 124 w 490"/>
              <a:gd name="T9" fmla="*/ 339 h 339"/>
              <a:gd name="T10" fmla="*/ 490 w 490"/>
              <a:gd name="T11" fmla="*/ 3 h 339"/>
              <a:gd name="T12" fmla="*/ 488 w 490"/>
              <a:gd name="T13" fmla="*/ 0 h 339"/>
            </a:gdLst>
            <a:ahLst/>
            <a:cxnLst>
              <a:cxn ang="0">
                <a:pos x="T0" y="T1"/>
              </a:cxn>
              <a:cxn ang="0">
                <a:pos x="T2" y="T3"/>
              </a:cxn>
              <a:cxn ang="0">
                <a:pos x="T4" y="T5"/>
              </a:cxn>
              <a:cxn ang="0">
                <a:pos x="T6" y="T7"/>
              </a:cxn>
              <a:cxn ang="0">
                <a:pos x="T8" y="T9"/>
              </a:cxn>
              <a:cxn ang="0">
                <a:pos x="T10" y="T11"/>
              </a:cxn>
              <a:cxn ang="0">
                <a:pos x="T12" y="T13"/>
              </a:cxn>
            </a:cxnLst>
            <a:rect l="0" t="0" r="r" b="b"/>
            <a:pathLst>
              <a:path w="490" h="339">
                <a:moveTo>
                  <a:pt x="488" y="0"/>
                </a:moveTo>
                <a:lnTo>
                  <a:pt x="122" y="337"/>
                </a:lnTo>
                <a:lnTo>
                  <a:pt x="0" y="337"/>
                </a:lnTo>
                <a:lnTo>
                  <a:pt x="0" y="339"/>
                </a:lnTo>
                <a:lnTo>
                  <a:pt x="124" y="339"/>
                </a:lnTo>
                <a:lnTo>
                  <a:pt x="490" y="3"/>
                </a:lnTo>
                <a:lnTo>
                  <a:pt x="4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61" name="Freeform 41"/>
          <p:cNvSpPr>
            <a:spLocks/>
          </p:cNvSpPr>
          <p:nvPr/>
        </p:nvSpPr>
        <p:spPr bwMode="auto">
          <a:xfrm>
            <a:off x="4198938" y="3340100"/>
            <a:ext cx="161925" cy="898525"/>
          </a:xfrm>
          <a:custGeom>
            <a:avLst/>
            <a:gdLst>
              <a:gd name="T0" fmla="*/ 0 w 102"/>
              <a:gd name="T1" fmla="*/ 566 h 566"/>
              <a:gd name="T2" fmla="*/ 102 w 102"/>
              <a:gd name="T3" fmla="*/ 566 h 566"/>
              <a:gd name="T4" fmla="*/ 102 w 102"/>
              <a:gd name="T5" fmla="*/ 0 h 566"/>
              <a:gd name="T6" fmla="*/ 100 w 102"/>
              <a:gd name="T7" fmla="*/ 0 h 566"/>
              <a:gd name="T8" fmla="*/ 100 w 102"/>
              <a:gd name="T9" fmla="*/ 563 h 566"/>
              <a:gd name="T10" fmla="*/ 0 w 102"/>
              <a:gd name="T11" fmla="*/ 563 h 566"/>
              <a:gd name="T12" fmla="*/ 0 w 102"/>
              <a:gd name="T13" fmla="*/ 566 h 566"/>
            </a:gdLst>
            <a:ahLst/>
            <a:cxnLst>
              <a:cxn ang="0">
                <a:pos x="T0" y="T1"/>
              </a:cxn>
              <a:cxn ang="0">
                <a:pos x="T2" y="T3"/>
              </a:cxn>
              <a:cxn ang="0">
                <a:pos x="T4" y="T5"/>
              </a:cxn>
              <a:cxn ang="0">
                <a:pos x="T6" y="T7"/>
              </a:cxn>
              <a:cxn ang="0">
                <a:pos x="T8" y="T9"/>
              </a:cxn>
              <a:cxn ang="0">
                <a:pos x="T10" y="T11"/>
              </a:cxn>
              <a:cxn ang="0">
                <a:pos x="T12" y="T13"/>
              </a:cxn>
            </a:cxnLst>
            <a:rect l="0" t="0" r="r" b="b"/>
            <a:pathLst>
              <a:path w="102" h="566">
                <a:moveTo>
                  <a:pt x="0" y="566"/>
                </a:moveTo>
                <a:lnTo>
                  <a:pt x="102" y="566"/>
                </a:lnTo>
                <a:lnTo>
                  <a:pt x="102" y="0"/>
                </a:lnTo>
                <a:lnTo>
                  <a:pt x="100" y="0"/>
                </a:lnTo>
                <a:lnTo>
                  <a:pt x="100" y="563"/>
                </a:lnTo>
                <a:lnTo>
                  <a:pt x="0" y="563"/>
                </a:lnTo>
                <a:lnTo>
                  <a:pt x="0" y="5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62" name="Freeform 42"/>
          <p:cNvSpPr>
            <a:spLocks/>
          </p:cNvSpPr>
          <p:nvPr/>
        </p:nvSpPr>
        <p:spPr bwMode="auto">
          <a:xfrm>
            <a:off x="4198938" y="3340100"/>
            <a:ext cx="161925" cy="898525"/>
          </a:xfrm>
          <a:custGeom>
            <a:avLst/>
            <a:gdLst>
              <a:gd name="T0" fmla="*/ 0 w 102"/>
              <a:gd name="T1" fmla="*/ 566 h 566"/>
              <a:gd name="T2" fmla="*/ 102 w 102"/>
              <a:gd name="T3" fmla="*/ 566 h 566"/>
              <a:gd name="T4" fmla="*/ 102 w 102"/>
              <a:gd name="T5" fmla="*/ 0 h 566"/>
              <a:gd name="T6" fmla="*/ 100 w 102"/>
              <a:gd name="T7" fmla="*/ 0 h 566"/>
              <a:gd name="T8" fmla="*/ 100 w 102"/>
              <a:gd name="T9" fmla="*/ 563 h 566"/>
              <a:gd name="T10" fmla="*/ 0 w 102"/>
              <a:gd name="T11" fmla="*/ 563 h 566"/>
              <a:gd name="T12" fmla="*/ 0 w 102"/>
              <a:gd name="T13" fmla="*/ 566 h 566"/>
            </a:gdLst>
            <a:ahLst/>
            <a:cxnLst>
              <a:cxn ang="0">
                <a:pos x="T0" y="T1"/>
              </a:cxn>
              <a:cxn ang="0">
                <a:pos x="T2" y="T3"/>
              </a:cxn>
              <a:cxn ang="0">
                <a:pos x="T4" y="T5"/>
              </a:cxn>
              <a:cxn ang="0">
                <a:pos x="T6" y="T7"/>
              </a:cxn>
              <a:cxn ang="0">
                <a:pos x="T8" y="T9"/>
              </a:cxn>
              <a:cxn ang="0">
                <a:pos x="T10" y="T11"/>
              </a:cxn>
              <a:cxn ang="0">
                <a:pos x="T12" y="T13"/>
              </a:cxn>
            </a:cxnLst>
            <a:rect l="0" t="0" r="r" b="b"/>
            <a:pathLst>
              <a:path w="102" h="566">
                <a:moveTo>
                  <a:pt x="0" y="566"/>
                </a:moveTo>
                <a:lnTo>
                  <a:pt x="102" y="566"/>
                </a:lnTo>
                <a:lnTo>
                  <a:pt x="102" y="0"/>
                </a:lnTo>
                <a:lnTo>
                  <a:pt x="100" y="0"/>
                </a:lnTo>
                <a:lnTo>
                  <a:pt x="100" y="563"/>
                </a:lnTo>
                <a:lnTo>
                  <a:pt x="0" y="563"/>
                </a:lnTo>
                <a:lnTo>
                  <a:pt x="0" y="5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63" name="Freeform 43"/>
          <p:cNvSpPr>
            <a:spLocks/>
          </p:cNvSpPr>
          <p:nvPr/>
        </p:nvSpPr>
        <p:spPr bwMode="auto">
          <a:xfrm>
            <a:off x="5322888" y="2479675"/>
            <a:ext cx="517525" cy="455613"/>
          </a:xfrm>
          <a:custGeom>
            <a:avLst/>
            <a:gdLst>
              <a:gd name="T0" fmla="*/ 6 w 326"/>
              <a:gd name="T1" fmla="*/ 287 h 287"/>
              <a:gd name="T2" fmla="*/ 326 w 326"/>
              <a:gd name="T3" fmla="*/ 7 h 287"/>
              <a:gd name="T4" fmla="*/ 321 w 326"/>
              <a:gd name="T5" fmla="*/ 0 h 287"/>
              <a:gd name="T6" fmla="*/ 0 w 326"/>
              <a:gd name="T7" fmla="*/ 280 h 287"/>
              <a:gd name="T8" fmla="*/ 6 w 326"/>
              <a:gd name="T9" fmla="*/ 287 h 287"/>
            </a:gdLst>
            <a:ahLst/>
            <a:cxnLst>
              <a:cxn ang="0">
                <a:pos x="T0" y="T1"/>
              </a:cxn>
              <a:cxn ang="0">
                <a:pos x="T2" y="T3"/>
              </a:cxn>
              <a:cxn ang="0">
                <a:pos x="T4" y="T5"/>
              </a:cxn>
              <a:cxn ang="0">
                <a:pos x="T6" y="T7"/>
              </a:cxn>
              <a:cxn ang="0">
                <a:pos x="T8" y="T9"/>
              </a:cxn>
            </a:cxnLst>
            <a:rect l="0" t="0" r="r" b="b"/>
            <a:pathLst>
              <a:path w="326" h="287">
                <a:moveTo>
                  <a:pt x="6" y="287"/>
                </a:moveTo>
                <a:lnTo>
                  <a:pt x="326" y="7"/>
                </a:lnTo>
                <a:lnTo>
                  <a:pt x="321" y="0"/>
                </a:lnTo>
                <a:lnTo>
                  <a:pt x="0" y="280"/>
                </a:lnTo>
                <a:lnTo>
                  <a:pt x="6" y="2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64" name="Freeform 44"/>
          <p:cNvSpPr>
            <a:spLocks/>
          </p:cNvSpPr>
          <p:nvPr/>
        </p:nvSpPr>
        <p:spPr bwMode="auto">
          <a:xfrm>
            <a:off x="5322888" y="2479675"/>
            <a:ext cx="517525" cy="455613"/>
          </a:xfrm>
          <a:custGeom>
            <a:avLst/>
            <a:gdLst>
              <a:gd name="T0" fmla="*/ 6 w 326"/>
              <a:gd name="T1" fmla="*/ 287 h 287"/>
              <a:gd name="T2" fmla="*/ 326 w 326"/>
              <a:gd name="T3" fmla="*/ 7 h 287"/>
              <a:gd name="T4" fmla="*/ 321 w 326"/>
              <a:gd name="T5" fmla="*/ 0 h 287"/>
              <a:gd name="T6" fmla="*/ 0 w 326"/>
              <a:gd name="T7" fmla="*/ 280 h 287"/>
            </a:gdLst>
            <a:ahLst/>
            <a:cxnLst>
              <a:cxn ang="0">
                <a:pos x="T0" y="T1"/>
              </a:cxn>
              <a:cxn ang="0">
                <a:pos x="T2" y="T3"/>
              </a:cxn>
              <a:cxn ang="0">
                <a:pos x="T4" y="T5"/>
              </a:cxn>
              <a:cxn ang="0">
                <a:pos x="T6" y="T7"/>
              </a:cxn>
            </a:cxnLst>
            <a:rect l="0" t="0" r="r" b="b"/>
            <a:pathLst>
              <a:path w="326" h="287">
                <a:moveTo>
                  <a:pt x="6" y="287"/>
                </a:moveTo>
                <a:lnTo>
                  <a:pt x="326" y="7"/>
                </a:lnTo>
                <a:lnTo>
                  <a:pt x="321" y="0"/>
                </a:lnTo>
                <a:lnTo>
                  <a:pt x="0" y="2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65" name="Freeform 45"/>
          <p:cNvSpPr>
            <a:spLocks/>
          </p:cNvSpPr>
          <p:nvPr/>
        </p:nvSpPr>
        <p:spPr bwMode="auto">
          <a:xfrm>
            <a:off x="5324475" y="2484438"/>
            <a:ext cx="514350" cy="447675"/>
          </a:xfrm>
          <a:custGeom>
            <a:avLst/>
            <a:gdLst>
              <a:gd name="T0" fmla="*/ 3 w 324"/>
              <a:gd name="T1" fmla="*/ 282 h 282"/>
              <a:gd name="T2" fmla="*/ 324 w 324"/>
              <a:gd name="T3" fmla="*/ 3 h 282"/>
              <a:gd name="T4" fmla="*/ 321 w 324"/>
              <a:gd name="T5" fmla="*/ 0 h 282"/>
              <a:gd name="T6" fmla="*/ 0 w 324"/>
              <a:gd name="T7" fmla="*/ 280 h 282"/>
              <a:gd name="T8" fmla="*/ 3 w 324"/>
              <a:gd name="T9" fmla="*/ 282 h 282"/>
            </a:gdLst>
            <a:ahLst/>
            <a:cxnLst>
              <a:cxn ang="0">
                <a:pos x="T0" y="T1"/>
              </a:cxn>
              <a:cxn ang="0">
                <a:pos x="T2" y="T3"/>
              </a:cxn>
              <a:cxn ang="0">
                <a:pos x="T4" y="T5"/>
              </a:cxn>
              <a:cxn ang="0">
                <a:pos x="T6" y="T7"/>
              </a:cxn>
              <a:cxn ang="0">
                <a:pos x="T8" y="T9"/>
              </a:cxn>
            </a:cxnLst>
            <a:rect l="0" t="0" r="r" b="b"/>
            <a:pathLst>
              <a:path w="324" h="282">
                <a:moveTo>
                  <a:pt x="3" y="282"/>
                </a:moveTo>
                <a:lnTo>
                  <a:pt x="324" y="3"/>
                </a:lnTo>
                <a:lnTo>
                  <a:pt x="321" y="0"/>
                </a:lnTo>
                <a:lnTo>
                  <a:pt x="0" y="280"/>
                </a:lnTo>
                <a:lnTo>
                  <a:pt x="3"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66" name="Freeform 46"/>
          <p:cNvSpPr>
            <a:spLocks/>
          </p:cNvSpPr>
          <p:nvPr/>
        </p:nvSpPr>
        <p:spPr bwMode="auto">
          <a:xfrm>
            <a:off x="5324475" y="2484438"/>
            <a:ext cx="514350" cy="447675"/>
          </a:xfrm>
          <a:custGeom>
            <a:avLst/>
            <a:gdLst>
              <a:gd name="T0" fmla="*/ 3 w 324"/>
              <a:gd name="T1" fmla="*/ 282 h 282"/>
              <a:gd name="T2" fmla="*/ 324 w 324"/>
              <a:gd name="T3" fmla="*/ 3 h 282"/>
              <a:gd name="T4" fmla="*/ 321 w 324"/>
              <a:gd name="T5" fmla="*/ 0 h 282"/>
              <a:gd name="T6" fmla="*/ 0 w 324"/>
              <a:gd name="T7" fmla="*/ 280 h 282"/>
            </a:gdLst>
            <a:ahLst/>
            <a:cxnLst>
              <a:cxn ang="0">
                <a:pos x="T0" y="T1"/>
              </a:cxn>
              <a:cxn ang="0">
                <a:pos x="T2" y="T3"/>
              </a:cxn>
              <a:cxn ang="0">
                <a:pos x="T4" y="T5"/>
              </a:cxn>
              <a:cxn ang="0">
                <a:pos x="T6" y="T7"/>
              </a:cxn>
            </a:cxnLst>
            <a:rect l="0" t="0" r="r" b="b"/>
            <a:pathLst>
              <a:path w="324" h="282">
                <a:moveTo>
                  <a:pt x="3" y="282"/>
                </a:moveTo>
                <a:lnTo>
                  <a:pt x="324" y="3"/>
                </a:lnTo>
                <a:lnTo>
                  <a:pt x="321" y="0"/>
                </a:lnTo>
                <a:lnTo>
                  <a:pt x="0" y="2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67" name="Freeform 47"/>
          <p:cNvSpPr>
            <a:spLocks/>
          </p:cNvSpPr>
          <p:nvPr/>
        </p:nvSpPr>
        <p:spPr bwMode="auto">
          <a:xfrm>
            <a:off x="5668963" y="2484438"/>
            <a:ext cx="1531937" cy="471487"/>
          </a:xfrm>
          <a:custGeom>
            <a:avLst/>
            <a:gdLst>
              <a:gd name="T0" fmla="*/ 3 w 965"/>
              <a:gd name="T1" fmla="*/ 297 h 297"/>
              <a:gd name="T2" fmla="*/ 107 w 965"/>
              <a:gd name="T3" fmla="*/ 4 h 297"/>
              <a:gd name="T4" fmla="*/ 965 w 965"/>
              <a:gd name="T5" fmla="*/ 4 h 297"/>
              <a:gd name="T6" fmla="*/ 965 w 965"/>
              <a:gd name="T7" fmla="*/ 0 h 297"/>
              <a:gd name="T8" fmla="*/ 104 w 965"/>
              <a:gd name="T9" fmla="*/ 0 h 297"/>
              <a:gd name="T10" fmla="*/ 0 w 965"/>
              <a:gd name="T11" fmla="*/ 295 h 297"/>
              <a:gd name="T12" fmla="*/ 3 w 965"/>
              <a:gd name="T13" fmla="*/ 297 h 297"/>
            </a:gdLst>
            <a:ahLst/>
            <a:cxnLst>
              <a:cxn ang="0">
                <a:pos x="T0" y="T1"/>
              </a:cxn>
              <a:cxn ang="0">
                <a:pos x="T2" y="T3"/>
              </a:cxn>
              <a:cxn ang="0">
                <a:pos x="T4" y="T5"/>
              </a:cxn>
              <a:cxn ang="0">
                <a:pos x="T6" y="T7"/>
              </a:cxn>
              <a:cxn ang="0">
                <a:pos x="T8" y="T9"/>
              </a:cxn>
              <a:cxn ang="0">
                <a:pos x="T10" y="T11"/>
              </a:cxn>
              <a:cxn ang="0">
                <a:pos x="T12" y="T13"/>
              </a:cxn>
            </a:cxnLst>
            <a:rect l="0" t="0" r="r" b="b"/>
            <a:pathLst>
              <a:path w="965" h="297">
                <a:moveTo>
                  <a:pt x="3" y="297"/>
                </a:moveTo>
                <a:lnTo>
                  <a:pt x="107" y="4"/>
                </a:lnTo>
                <a:lnTo>
                  <a:pt x="965" y="4"/>
                </a:lnTo>
                <a:lnTo>
                  <a:pt x="965" y="0"/>
                </a:lnTo>
                <a:lnTo>
                  <a:pt x="104" y="0"/>
                </a:lnTo>
                <a:lnTo>
                  <a:pt x="0" y="295"/>
                </a:lnTo>
                <a:lnTo>
                  <a:pt x="3" y="2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68" name="Freeform 48"/>
          <p:cNvSpPr>
            <a:spLocks/>
          </p:cNvSpPr>
          <p:nvPr/>
        </p:nvSpPr>
        <p:spPr bwMode="auto">
          <a:xfrm>
            <a:off x="5668963" y="2484438"/>
            <a:ext cx="1531937" cy="471487"/>
          </a:xfrm>
          <a:custGeom>
            <a:avLst/>
            <a:gdLst>
              <a:gd name="T0" fmla="*/ 3 w 965"/>
              <a:gd name="T1" fmla="*/ 297 h 297"/>
              <a:gd name="T2" fmla="*/ 107 w 965"/>
              <a:gd name="T3" fmla="*/ 4 h 297"/>
              <a:gd name="T4" fmla="*/ 965 w 965"/>
              <a:gd name="T5" fmla="*/ 4 h 297"/>
              <a:gd name="T6" fmla="*/ 965 w 965"/>
              <a:gd name="T7" fmla="*/ 0 h 297"/>
              <a:gd name="T8" fmla="*/ 104 w 965"/>
              <a:gd name="T9" fmla="*/ 0 h 297"/>
              <a:gd name="T10" fmla="*/ 0 w 965"/>
              <a:gd name="T11" fmla="*/ 295 h 297"/>
              <a:gd name="T12" fmla="*/ 3 w 965"/>
              <a:gd name="T13" fmla="*/ 297 h 297"/>
            </a:gdLst>
            <a:ahLst/>
            <a:cxnLst>
              <a:cxn ang="0">
                <a:pos x="T0" y="T1"/>
              </a:cxn>
              <a:cxn ang="0">
                <a:pos x="T2" y="T3"/>
              </a:cxn>
              <a:cxn ang="0">
                <a:pos x="T4" y="T5"/>
              </a:cxn>
              <a:cxn ang="0">
                <a:pos x="T6" y="T7"/>
              </a:cxn>
              <a:cxn ang="0">
                <a:pos x="T8" y="T9"/>
              </a:cxn>
              <a:cxn ang="0">
                <a:pos x="T10" y="T11"/>
              </a:cxn>
              <a:cxn ang="0">
                <a:pos x="T12" y="T13"/>
              </a:cxn>
            </a:cxnLst>
            <a:rect l="0" t="0" r="r" b="b"/>
            <a:pathLst>
              <a:path w="965" h="297">
                <a:moveTo>
                  <a:pt x="3" y="297"/>
                </a:moveTo>
                <a:lnTo>
                  <a:pt x="107" y="4"/>
                </a:lnTo>
                <a:lnTo>
                  <a:pt x="965" y="4"/>
                </a:lnTo>
                <a:lnTo>
                  <a:pt x="965" y="0"/>
                </a:lnTo>
                <a:lnTo>
                  <a:pt x="104" y="0"/>
                </a:lnTo>
                <a:lnTo>
                  <a:pt x="0" y="295"/>
                </a:lnTo>
                <a:lnTo>
                  <a:pt x="3" y="2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69" name="Rectangle 49"/>
          <p:cNvSpPr>
            <a:spLocks noChangeArrowheads="1"/>
          </p:cNvSpPr>
          <p:nvPr/>
        </p:nvSpPr>
        <p:spPr bwMode="auto">
          <a:xfrm>
            <a:off x="7248525" y="3013075"/>
            <a:ext cx="6381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000000"/>
                </a:solidFill>
              </a:rPr>
              <a:t>Matrix: location</a:t>
            </a:r>
          </a:p>
          <a:p>
            <a:r>
              <a:rPr lang="en-US" sz="700" b="1">
                <a:solidFill>
                  <a:srgbClr val="000000"/>
                </a:solidFill>
              </a:rPr>
              <a:t>of the prep</a:t>
            </a:r>
          </a:p>
          <a:p>
            <a:r>
              <a:rPr lang="en-US" sz="700" b="1">
                <a:solidFill>
                  <a:srgbClr val="000000"/>
                </a:solidFill>
              </a:rPr>
              <a:t>reaction and the</a:t>
            </a:r>
          </a:p>
          <a:p>
            <a:r>
              <a:rPr lang="en-US" sz="700" b="1">
                <a:solidFill>
                  <a:srgbClr val="000000"/>
                </a:solidFill>
              </a:rPr>
              <a:t>citric acid cycle</a:t>
            </a:r>
          </a:p>
        </p:txBody>
      </p:sp>
      <p:sp>
        <p:nvSpPr>
          <p:cNvPr id="30776" name="Rectangle 56"/>
          <p:cNvSpPr>
            <a:spLocks noChangeArrowheads="1"/>
          </p:cNvSpPr>
          <p:nvPr/>
        </p:nvSpPr>
        <p:spPr bwMode="auto">
          <a:xfrm>
            <a:off x="7245350" y="2432050"/>
            <a:ext cx="6365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000000"/>
                </a:solidFill>
              </a:rPr>
              <a:t>Cristae: location</a:t>
            </a:r>
          </a:p>
          <a:p>
            <a:r>
              <a:rPr lang="en-US" sz="700" b="1">
                <a:solidFill>
                  <a:srgbClr val="000000"/>
                </a:solidFill>
              </a:rPr>
              <a:t>of the electron</a:t>
            </a:r>
          </a:p>
          <a:p>
            <a:r>
              <a:rPr lang="en-US" sz="700" b="1">
                <a:solidFill>
                  <a:srgbClr val="000000"/>
                </a:solidFill>
              </a:rPr>
              <a:t>transport chain</a:t>
            </a:r>
          </a:p>
          <a:p>
            <a:r>
              <a:rPr lang="en-US" sz="700" b="1">
                <a:solidFill>
                  <a:srgbClr val="000000"/>
                </a:solidFill>
              </a:rPr>
              <a:t>(ETC)</a:t>
            </a:r>
          </a:p>
        </p:txBody>
      </p:sp>
      <p:sp>
        <p:nvSpPr>
          <p:cNvPr id="30785" name="Rectangle 65"/>
          <p:cNvSpPr>
            <a:spLocks noChangeArrowheads="1"/>
          </p:cNvSpPr>
          <p:nvPr/>
        </p:nvSpPr>
        <p:spPr bwMode="auto">
          <a:xfrm>
            <a:off x="5405438" y="4094163"/>
            <a:ext cx="261937"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000000"/>
                </a:solidFill>
              </a:rPr>
              <a:t>cristae</a:t>
            </a:r>
            <a:endParaRPr lang="en-US" b="1"/>
          </a:p>
        </p:txBody>
      </p:sp>
      <p:sp>
        <p:nvSpPr>
          <p:cNvPr id="30788" name="Rectangle 68"/>
          <p:cNvSpPr>
            <a:spLocks noChangeArrowheads="1"/>
          </p:cNvSpPr>
          <p:nvPr/>
        </p:nvSpPr>
        <p:spPr bwMode="auto">
          <a:xfrm>
            <a:off x="3552825" y="4171950"/>
            <a:ext cx="5984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000000"/>
                </a:solidFill>
              </a:rPr>
              <a:t>intermembrane</a:t>
            </a:r>
          </a:p>
          <a:p>
            <a:r>
              <a:rPr lang="en-US" sz="700" b="1">
                <a:solidFill>
                  <a:srgbClr val="000000"/>
                </a:solidFill>
              </a:rPr>
              <a:t>space</a:t>
            </a:r>
          </a:p>
        </p:txBody>
      </p:sp>
      <p:sp>
        <p:nvSpPr>
          <p:cNvPr id="30794" name="Rectangle 74"/>
          <p:cNvSpPr>
            <a:spLocks noChangeArrowheads="1"/>
          </p:cNvSpPr>
          <p:nvPr/>
        </p:nvSpPr>
        <p:spPr bwMode="auto">
          <a:xfrm>
            <a:off x="3065463" y="3673475"/>
            <a:ext cx="4254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000000"/>
                </a:solidFill>
              </a:rPr>
              <a:t>inner</a:t>
            </a:r>
          </a:p>
          <a:p>
            <a:r>
              <a:rPr lang="en-US" sz="700" b="1">
                <a:solidFill>
                  <a:srgbClr val="000000"/>
                </a:solidFill>
              </a:rPr>
              <a:t>membrane</a:t>
            </a:r>
          </a:p>
        </p:txBody>
      </p:sp>
      <p:sp>
        <p:nvSpPr>
          <p:cNvPr id="30798" name="Rectangle 78"/>
          <p:cNvSpPr>
            <a:spLocks noChangeArrowheads="1"/>
          </p:cNvSpPr>
          <p:nvPr/>
        </p:nvSpPr>
        <p:spPr bwMode="auto">
          <a:xfrm>
            <a:off x="4827588" y="4194175"/>
            <a:ext cx="242887"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000000"/>
                </a:solidFill>
              </a:rPr>
              <a:t>matrix</a:t>
            </a:r>
            <a:endParaRPr lang="en-US" b="1"/>
          </a:p>
        </p:txBody>
      </p:sp>
      <p:sp>
        <p:nvSpPr>
          <p:cNvPr id="30801" name="Rectangle 81"/>
          <p:cNvSpPr>
            <a:spLocks noChangeArrowheads="1"/>
          </p:cNvSpPr>
          <p:nvPr/>
        </p:nvSpPr>
        <p:spPr bwMode="auto">
          <a:xfrm>
            <a:off x="3059113" y="3403600"/>
            <a:ext cx="4254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000000"/>
                </a:solidFill>
              </a:rPr>
              <a:t>outer</a:t>
            </a:r>
          </a:p>
          <a:p>
            <a:r>
              <a:rPr lang="en-US" sz="700" b="1">
                <a:solidFill>
                  <a:srgbClr val="000000"/>
                </a:solidFill>
              </a:rPr>
              <a:t>membrane</a:t>
            </a:r>
          </a:p>
        </p:txBody>
      </p:sp>
      <p:sp>
        <p:nvSpPr>
          <p:cNvPr id="30805" name="Rectangle 85"/>
          <p:cNvSpPr>
            <a:spLocks noChangeArrowheads="1"/>
          </p:cNvSpPr>
          <p:nvPr/>
        </p:nvSpPr>
        <p:spPr bwMode="auto">
          <a:xfrm>
            <a:off x="7237413" y="5846763"/>
            <a:ext cx="271462"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000000"/>
                </a:solidFill>
              </a:rPr>
              <a:t>45,000</a:t>
            </a:r>
            <a:endParaRPr lang="en-US" b="1"/>
          </a:p>
        </p:txBody>
      </p:sp>
      <p:sp>
        <p:nvSpPr>
          <p:cNvPr id="30806" name="Freeform 86"/>
          <p:cNvSpPr>
            <a:spLocks/>
          </p:cNvSpPr>
          <p:nvPr/>
        </p:nvSpPr>
        <p:spPr bwMode="auto">
          <a:xfrm>
            <a:off x="7529513" y="5870575"/>
            <a:ext cx="53975" cy="53975"/>
          </a:xfrm>
          <a:custGeom>
            <a:avLst/>
            <a:gdLst>
              <a:gd name="T0" fmla="*/ 1 w 34"/>
              <a:gd name="T1" fmla="*/ 34 h 34"/>
              <a:gd name="T2" fmla="*/ 0 w 34"/>
              <a:gd name="T3" fmla="*/ 31 h 34"/>
              <a:gd name="T4" fmla="*/ 14 w 34"/>
              <a:gd name="T5" fmla="*/ 17 h 34"/>
              <a:gd name="T6" fmla="*/ 0 w 34"/>
              <a:gd name="T7" fmla="*/ 2 h 34"/>
              <a:gd name="T8" fmla="*/ 1 w 34"/>
              <a:gd name="T9" fmla="*/ 0 h 34"/>
              <a:gd name="T10" fmla="*/ 17 w 34"/>
              <a:gd name="T11" fmla="*/ 14 h 34"/>
              <a:gd name="T12" fmla="*/ 31 w 34"/>
              <a:gd name="T13" fmla="*/ 0 h 34"/>
              <a:gd name="T14" fmla="*/ 34 w 34"/>
              <a:gd name="T15" fmla="*/ 2 h 34"/>
              <a:gd name="T16" fmla="*/ 18 w 34"/>
              <a:gd name="T17" fmla="*/ 17 h 34"/>
              <a:gd name="T18" fmla="*/ 34 w 34"/>
              <a:gd name="T19" fmla="*/ 31 h 34"/>
              <a:gd name="T20" fmla="*/ 31 w 34"/>
              <a:gd name="T21" fmla="*/ 34 h 34"/>
              <a:gd name="T22" fmla="*/ 17 w 34"/>
              <a:gd name="T23" fmla="*/ 19 h 34"/>
              <a:gd name="T24" fmla="*/ 1 w 34"/>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1" y="34"/>
                </a:moveTo>
                <a:lnTo>
                  <a:pt x="0" y="31"/>
                </a:lnTo>
                <a:lnTo>
                  <a:pt x="14" y="17"/>
                </a:lnTo>
                <a:lnTo>
                  <a:pt x="0" y="2"/>
                </a:lnTo>
                <a:lnTo>
                  <a:pt x="1" y="0"/>
                </a:lnTo>
                <a:lnTo>
                  <a:pt x="17" y="14"/>
                </a:lnTo>
                <a:lnTo>
                  <a:pt x="31" y="0"/>
                </a:lnTo>
                <a:lnTo>
                  <a:pt x="34" y="2"/>
                </a:lnTo>
                <a:lnTo>
                  <a:pt x="18" y="17"/>
                </a:lnTo>
                <a:lnTo>
                  <a:pt x="34" y="31"/>
                </a:lnTo>
                <a:lnTo>
                  <a:pt x="31" y="34"/>
                </a:lnTo>
                <a:lnTo>
                  <a:pt x="17" y="19"/>
                </a:lnTo>
                <a:lnTo>
                  <a:pt x="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07" name="TextBox 24"/>
          <p:cNvSpPr txBox="1">
            <a:spLocks noChangeArrowheads="1"/>
          </p:cNvSpPr>
          <p:nvPr/>
        </p:nvSpPr>
        <p:spPr bwMode="auto">
          <a:xfrm>
            <a:off x="1471613" y="1587500"/>
            <a:ext cx="61785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
                <a:solidFill>
                  <a:srgbClr val="000000"/>
                </a:solidFill>
              </a:rPr>
              <a:t>Copyright © The McGraw-Hill Companies, Inc. Permission required for reproduction or display.</a:t>
            </a:r>
          </a:p>
        </p:txBody>
      </p:sp>
      <p:sp>
        <p:nvSpPr>
          <p:cNvPr id="30808" name="TextBox 24"/>
          <p:cNvSpPr txBox="1">
            <a:spLocks noChangeArrowheads="1"/>
          </p:cNvSpPr>
          <p:nvPr/>
        </p:nvSpPr>
        <p:spPr bwMode="auto">
          <a:xfrm>
            <a:off x="1470025" y="6043613"/>
            <a:ext cx="61785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
                <a:solidFill>
                  <a:srgbClr val="000000"/>
                </a:solidFill>
                <a:cs typeface="Times New Roman" pitchFamily="18" charset="0"/>
              </a:rPr>
              <a:t>© Dr. Donald Fawcett and Dr. Porter/Visuals Unlimited</a:t>
            </a:r>
            <a:r>
              <a:rPr lang="en-US" sz="600">
                <a:solidFill>
                  <a:srgbClr val="000000"/>
                </a:solidFill>
              </a:rPr>
              <a:t>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B125B83-46CD-4BB0-94F4-13A22A9E52EF}" type="slidenum">
              <a:rPr lang="en-US" smtClean="0">
                <a:latin typeface="Arial Black" pitchFamily="34" charset="0"/>
              </a:rPr>
              <a:pPr eaLnBrk="1" hangingPunct="1"/>
              <a:t>24</a:t>
            </a:fld>
            <a:endParaRPr lang="en-US" smtClean="0">
              <a:latin typeface="Arial Black" pitchFamily="34" charset="0"/>
            </a:endParaRPr>
          </a:p>
        </p:txBody>
      </p:sp>
      <p:sp>
        <p:nvSpPr>
          <p:cNvPr id="31747" name="Rectangle 4"/>
          <p:cNvSpPr>
            <a:spLocks noGrp="1" noChangeArrowheads="1"/>
          </p:cNvSpPr>
          <p:nvPr>
            <p:ph type="title"/>
          </p:nvPr>
        </p:nvSpPr>
        <p:spPr>
          <a:xfrm>
            <a:off x="195263" y="228600"/>
            <a:ext cx="8623300" cy="914400"/>
          </a:xfrm>
        </p:spPr>
        <p:txBody>
          <a:bodyPr/>
          <a:lstStyle/>
          <a:p>
            <a:r>
              <a:rPr lang="en-US" sz="3400" smtClean="0"/>
              <a:t>Glucose Breakdown: The Citric Acid Cycle</a:t>
            </a:r>
          </a:p>
        </p:txBody>
      </p:sp>
      <p:sp>
        <p:nvSpPr>
          <p:cNvPr id="31748" name="Rectangle 5"/>
          <p:cNvSpPr>
            <a:spLocks noGrp="1" noChangeArrowheads="1"/>
          </p:cNvSpPr>
          <p:nvPr>
            <p:ph type="body" idx="1"/>
          </p:nvPr>
        </p:nvSpPr>
        <p:spPr/>
        <p:txBody>
          <a:bodyPr/>
          <a:lstStyle/>
          <a:p>
            <a:pPr marL="609600" indent="-609600"/>
            <a:r>
              <a:rPr lang="en-US" sz="2800" smtClean="0"/>
              <a:t>A.K.A. Krebs cycle</a:t>
            </a:r>
          </a:p>
          <a:p>
            <a:pPr marL="609600" indent="-609600"/>
            <a:r>
              <a:rPr lang="en-US" sz="2800" smtClean="0"/>
              <a:t>Occurs in matrix of mitochondria</a:t>
            </a:r>
          </a:p>
          <a:p>
            <a:pPr marL="609600" indent="-609600"/>
            <a:r>
              <a:rPr lang="en-US" sz="2800" smtClean="0"/>
              <a:t>Begins by the addition of a two-carbon acetyl group to a four-carbon molecule (oxaloacetate), forming a six-carbon molecule (citric acid) </a:t>
            </a:r>
          </a:p>
          <a:p>
            <a:pPr marL="609600" indent="-609600"/>
            <a:r>
              <a:rPr lang="en-US" sz="2800" smtClean="0"/>
              <a:t>NADH, FADH</a:t>
            </a:r>
            <a:r>
              <a:rPr lang="en-US" sz="2800" baseline="-25000" smtClean="0"/>
              <a:t>2</a:t>
            </a:r>
            <a:r>
              <a:rPr lang="en-US" sz="2800" smtClean="0"/>
              <a:t> capture energy rich electrons</a:t>
            </a:r>
          </a:p>
          <a:p>
            <a:pPr marL="609600" indent="-609600"/>
            <a:r>
              <a:rPr lang="en-US" sz="2800" smtClean="0"/>
              <a:t>ATP formed by substrate-level phosphorylation</a:t>
            </a:r>
          </a:p>
          <a:p>
            <a:pPr marL="609600" indent="-609600"/>
            <a:r>
              <a:rPr lang="en-US" sz="2800" smtClean="0"/>
              <a:t>Turns twice for one glucose molecule.</a:t>
            </a:r>
          </a:p>
          <a:p>
            <a:pPr marL="609600" indent="-609600"/>
            <a:r>
              <a:rPr lang="en-US" sz="2800" smtClean="0"/>
              <a:t>Produces 4 CO2, 2 ATP, 6 NADH and 2 FADH2 (per glucose molecule) </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134938" y="228600"/>
            <a:ext cx="7024687" cy="865188"/>
          </a:xfrm>
        </p:spPr>
        <p:txBody>
          <a:bodyPr/>
          <a:lstStyle/>
          <a:p>
            <a:r>
              <a:rPr lang="en-US" smtClean="0"/>
              <a:t>The Citric Acid Cycle</a:t>
            </a:r>
          </a:p>
        </p:txBody>
      </p:sp>
      <p:pic>
        <p:nvPicPr>
          <p:cNvPr id="32775" name="Picture 7" descr="mad2543X_08_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9100" y="1731963"/>
            <a:ext cx="5594350" cy="4438650"/>
          </a:xfrm>
          <a:prstGeom prst="rect">
            <a:avLst/>
          </a:prstGeom>
          <a:noFill/>
          <a:extLst>
            <a:ext uri="{909E8E84-426E-40DD-AFC4-6F175D3DCCD1}">
              <a14:hiddenFill xmlns:a14="http://schemas.microsoft.com/office/drawing/2010/main">
                <a:solidFill>
                  <a:srgbClr val="FFFFFF"/>
                </a:solidFill>
              </a14:hiddenFill>
            </a:ext>
          </a:extLst>
        </p:spPr>
      </p:pic>
      <p:sp>
        <p:nvSpPr>
          <p:cNvPr id="32830" name="TextBox 24"/>
          <p:cNvSpPr txBox="1">
            <a:spLocks noChangeArrowheads="1"/>
          </p:cNvSpPr>
          <p:nvPr/>
        </p:nvSpPr>
        <p:spPr bwMode="auto">
          <a:xfrm>
            <a:off x="1482725" y="1376363"/>
            <a:ext cx="6178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000">
                <a:solidFill>
                  <a:srgbClr val="000000"/>
                </a:solidFill>
              </a:rPr>
              <a:t>Copyright © The McGraw-Hill Companies, Inc. Permission required for reproduction or display.</a:t>
            </a:r>
          </a:p>
        </p:txBody>
      </p:sp>
      <p:sp>
        <p:nvSpPr>
          <p:cNvPr id="32941" name="Rectangle 173"/>
          <p:cNvSpPr>
            <a:spLocks noChangeArrowheads="1"/>
          </p:cNvSpPr>
          <p:nvPr/>
        </p:nvSpPr>
        <p:spPr bwMode="auto">
          <a:xfrm>
            <a:off x="2120900" y="3808413"/>
            <a:ext cx="1071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23825" indent="-123825"/>
            <a:r>
              <a:rPr lang="en-US" sz="600" b="1"/>
              <a:t>1. The cycle begins when</a:t>
            </a:r>
          </a:p>
          <a:p>
            <a:pPr marL="123825" indent="-123825"/>
            <a:r>
              <a:rPr lang="en-US" sz="600" b="1"/>
              <a:t>	an acetyl group carried by</a:t>
            </a:r>
          </a:p>
          <a:p>
            <a:pPr marL="123825" indent="-123825"/>
            <a:r>
              <a:rPr lang="en-US" sz="600" b="1"/>
              <a:t>	CoA combines with a C</a:t>
            </a:r>
            <a:r>
              <a:rPr lang="en-US" sz="600" b="1" baseline="-25000"/>
              <a:t>4</a:t>
            </a:r>
          </a:p>
          <a:p>
            <a:pPr marL="123825" indent="-123825"/>
            <a:r>
              <a:rPr lang="en-US" sz="600" b="1"/>
              <a:t>	molecule to form citrate.</a:t>
            </a:r>
          </a:p>
        </p:txBody>
      </p:sp>
      <p:sp>
        <p:nvSpPr>
          <p:cNvPr id="32942" name="Rectangle 174"/>
          <p:cNvSpPr>
            <a:spLocks noChangeArrowheads="1"/>
          </p:cNvSpPr>
          <p:nvPr/>
        </p:nvSpPr>
        <p:spPr bwMode="auto">
          <a:xfrm>
            <a:off x="2600325" y="5129213"/>
            <a:ext cx="922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23825" indent="-123825"/>
            <a:r>
              <a:rPr lang="en-US" sz="600" b="1"/>
              <a:t>5. Once again a substrate</a:t>
            </a:r>
          </a:p>
          <a:p>
            <a:pPr marL="123825" indent="-123825"/>
            <a:r>
              <a:rPr lang="en-US" sz="600" b="1"/>
              <a:t>	is oxidized, and NAD</a:t>
            </a:r>
            <a:r>
              <a:rPr lang="en-US" sz="600" b="1" baseline="30000"/>
              <a:t>+</a:t>
            </a:r>
          </a:p>
          <a:p>
            <a:pPr marL="123825" indent="-123825"/>
            <a:r>
              <a:rPr lang="en-US" sz="600" b="1"/>
              <a:t>	is reduced to NADH.</a:t>
            </a:r>
          </a:p>
        </p:txBody>
      </p:sp>
      <p:sp>
        <p:nvSpPr>
          <p:cNvPr id="32943" name="Rectangle 175"/>
          <p:cNvSpPr>
            <a:spLocks noChangeArrowheads="1"/>
          </p:cNvSpPr>
          <p:nvPr/>
        </p:nvSpPr>
        <p:spPr bwMode="auto">
          <a:xfrm>
            <a:off x="3732213" y="5751513"/>
            <a:ext cx="1047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14300" indent="-114300"/>
            <a:r>
              <a:rPr lang="en-US" sz="600" b="1"/>
              <a:t>4. Again a substrate is</a:t>
            </a:r>
          </a:p>
          <a:p>
            <a:pPr marL="114300" indent="-114300"/>
            <a:r>
              <a:rPr lang="en-US" sz="600" b="1"/>
              <a:t>	oxidized, but this time</a:t>
            </a:r>
          </a:p>
          <a:p>
            <a:pPr marL="114300" indent="-114300"/>
            <a:r>
              <a:rPr lang="en-US" sz="600" b="1"/>
              <a:t>	FAD is reduced to FADH</a:t>
            </a:r>
            <a:r>
              <a:rPr lang="en-US" sz="600" b="1" baseline="-25000"/>
              <a:t>2</a:t>
            </a:r>
            <a:r>
              <a:rPr lang="en-US" sz="600" b="1"/>
              <a:t>.</a:t>
            </a:r>
            <a:endParaRPr lang="en-US" sz="600" b="1">
              <a:solidFill>
                <a:srgbClr val="000000"/>
              </a:solidFill>
            </a:endParaRPr>
          </a:p>
        </p:txBody>
      </p:sp>
      <p:sp>
        <p:nvSpPr>
          <p:cNvPr id="32944" name="Rectangle 176"/>
          <p:cNvSpPr>
            <a:spLocks noChangeArrowheads="1"/>
          </p:cNvSpPr>
          <p:nvPr/>
        </p:nvSpPr>
        <p:spPr bwMode="auto">
          <a:xfrm>
            <a:off x="6108700" y="5751513"/>
            <a:ext cx="1160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36525" indent="-136525"/>
            <a:r>
              <a:rPr lang="en-US" sz="600" b="1"/>
              <a:t>3. ATP is produced as an</a:t>
            </a:r>
          </a:p>
          <a:p>
            <a:pPr marL="136525" indent="-136525"/>
            <a:r>
              <a:rPr lang="en-US" sz="600" b="1"/>
              <a:t>	energized phosphate is</a:t>
            </a:r>
          </a:p>
          <a:p>
            <a:pPr marL="136525" indent="-136525"/>
            <a:r>
              <a:rPr lang="en-US" sz="600" b="1"/>
              <a:t>	transferred from a substrate</a:t>
            </a:r>
          </a:p>
          <a:p>
            <a:pPr marL="136525" indent="-136525"/>
            <a:r>
              <a:rPr lang="en-US" sz="600" b="1"/>
              <a:t>	to ADP.</a:t>
            </a:r>
          </a:p>
        </p:txBody>
      </p:sp>
      <p:sp>
        <p:nvSpPr>
          <p:cNvPr id="32945" name="Rectangle 177"/>
          <p:cNvSpPr>
            <a:spLocks noChangeArrowheads="1"/>
          </p:cNvSpPr>
          <p:nvPr/>
        </p:nvSpPr>
        <p:spPr bwMode="auto">
          <a:xfrm>
            <a:off x="6164263" y="3967163"/>
            <a:ext cx="981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33350" indent="-133350"/>
            <a:r>
              <a:rPr lang="en-US" sz="600" b="1"/>
              <a:t>2. Twice over, substrates</a:t>
            </a:r>
          </a:p>
          <a:p>
            <a:pPr marL="133350" indent="-133350"/>
            <a:r>
              <a:rPr lang="en-US" sz="600" b="1"/>
              <a:t>	are oxidized as NAD</a:t>
            </a:r>
            <a:r>
              <a:rPr lang="en-US" sz="600" b="1" baseline="30000"/>
              <a:t>+</a:t>
            </a:r>
            <a:r>
              <a:rPr lang="en-US" sz="600" b="1"/>
              <a:t> is</a:t>
            </a:r>
          </a:p>
          <a:p>
            <a:pPr marL="133350" indent="-133350"/>
            <a:r>
              <a:rPr lang="en-US" sz="600" b="1"/>
              <a:t>	reduced to NADH,</a:t>
            </a:r>
          </a:p>
          <a:p>
            <a:pPr marL="133350" indent="-133350"/>
            <a:r>
              <a:rPr lang="en-US" sz="600" b="1"/>
              <a:t>	and CO</a:t>
            </a:r>
            <a:r>
              <a:rPr lang="en-US" sz="600" b="1" baseline="-25000"/>
              <a:t>2</a:t>
            </a:r>
            <a:r>
              <a:rPr lang="en-US" sz="600" b="1"/>
              <a:t> is released.</a:t>
            </a:r>
          </a:p>
        </p:txBody>
      </p:sp>
      <p:sp>
        <p:nvSpPr>
          <p:cNvPr id="32946" name="Rectangle 178"/>
          <p:cNvSpPr>
            <a:spLocks noChangeArrowheads="1"/>
          </p:cNvSpPr>
          <p:nvPr/>
        </p:nvSpPr>
        <p:spPr bwMode="auto">
          <a:xfrm>
            <a:off x="2868613" y="4406900"/>
            <a:ext cx="395287"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t>acetyl CoA</a:t>
            </a:r>
          </a:p>
        </p:txBody>
      </p:sp>
      <p:sp>
        <p:nvSpPr>
          <p:cNvPr id="32947" name="Rectangle 179"/>
          <p:cNvSpPr>
            <a:spLocks noChangeArrowheads="1"/>
          </p:cNvSpPr>
          <p:nvPr/>
        </p:nvSpPr>
        <p:spPr bwMode="auto">
          <a:xfrm>
            <a:off x="3098800" y="4867275"/>
            <a:ext cx="24288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rPr>
              <a:t> NADH</a:t>
            </a:r>
            <a:endParaRPr lang="en-US" sz="600" b="1"/>
          </a:p>
        </p:txBody>
      </p:sp>
      <p:sp>
        <p:nvSpPr>
          <p:cNvPr id="32948" name="Rectangle 180"/>
          <p:cNvSpPr>
            <a:spLocks noChangeArrowheads="1"/>
          </p:cNvSpPr>
          <p:nvPr/>
        </p:nvSpPr>
        <p:spPr bwMode="auto">
          <a:xfrm>
            <a:off x="3746500" y="4584700"/>
            <a:ext cx="4635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600" b="1"/>
              <a:t>oxaloacetate</a:t>
            </a:r>
          </a:p>
          <a:p>
            <a:pPr algn="ctr"/>
            <a:r>
              <a:rPr lang="en-US" sz="600" b="1"/>
              <a:t>C</a:t>
            </a:r>
            <a:r>
              <a:rPr lang="en-US" sz="600" b="1" baseline="-25000"/>
              <a:t>4</a:t>
            </a:r>
          </a:p>
        </p:txBody>
      </p:sp>
      <p:sp>
        <p:nvSpPr>
          <p:cNvPr id="32949" name="Rectangle 181"/>
          <p:cNvSpPr>
            <a:spLocks noChangeArrowheads="1"/>
          </p:cNvSpPr>
          <p:nvPr/>
        </p:nvSpPr>
        <p:spPr bwMode="auto">
          <a:xfrm>
            <a:off x="3878263" y="5254625"/>
            <a:ext cx="1968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t>NAD</a:t>
            </a:r>
            <a:r>
              <a:rPr lang="en-US" sz="600" b="1" baseline="30000"/>
              <a:t>+</a:t>
            </a:r>
          </a:p>
        </p:txBody>
      </p:sp>
      <p:sp>
        <p:nvSpPr>
          <p:cNvPr id="32950" name="Rectangle 182"/>
          <p:cNvSpPr>
            <a:spLocks noChangeArrowheads="1"/>
          </p:cNvSpPr>
          <p:nvPr/>
        </p:nvSpPr>
        <p:spPr bwMode="auto">
          <a:xfrm>
            <a:off x="4327525" y="5280025"/>
            <a:ext cx="323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600" b="1"/>
              <a:t>fumarate</a:t>
            </a:r>
          </a:p>
          <a:p>
            <a:pPr algn="ctr"/>
            <a:r>
              <a:rPr lang="en-US" sz="600" b="1"/>
              <a:t>C</a:t>
            </a:r>
            <a:r>
              <a:rPr lang="en-US" sz="600" b="1" baseline="-25000"/>
              <a:t>4</a:t>
            </a:r>
          </a:p>
        </p:txBody>
      </p:sp>
      <p:sp>
        <p:nvSpPr>
          <p:cNvPr id="32951" name="Rectangle 183"/>
          <p:cNvSpPr>
            <a:spLocks noChangeArrowheads="1"/>
          </p:cNvSpPr>
          <p:nvPr/>
        </p:nvSpPr>
        <p:spPr bwMode="auto">
          <a:xfrm>
            <a:off x="4954588" y="5970588"/>
            <a:ext cx="2413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t>FADH</a:t>
            </a:r>
            <a:r>
              <a:rPr lang="en-US" sz="600" b="1" baseline="-25000"/>
              <a:t>2</a:t>
            </a:r>
          </a:p>
        </p:txBody>
      </p:sp>
      <p:sp>
        <p:nvSpPr>
          <p:cNvPr id="32952" name="Rectangle 184"/>
          <p:cNvSpPr>
            <a:spLocks noChangeArrowheads="1"/>
          </p:cNvSpPr>
          <p:nvPr/>
        </p:nvSpPr>
        <p:spPr bwMode="auto">
          <a:xfrm>
            <a:off x="5856288" y="5573713"/>
            <a:ext cx="1524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rPr>
              <a:t>ATP</a:t>
            </a:r>
            <a:endParaRPr lang="en-US" sz="600" b="1"/>
          </a:p>
        </p:txBody>
      </p:sp>
      <p:sp>
        <p:nvSpPr>
          <p:cNvPr id="32953" name="Rectangle 185"/>
          <p:cNvSpPr>
            <a:spLocks noChangeArrowheads="1"/>
          </p:cNvSpPr>
          <p:nvPr/>
        </p:nvSpPr>
        <p:spPr bwMode="auto">
          <a:xfrm>
            <a:off x="6067425" y="5207000"/>
            <a:ext cx="14287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rPr>
              <a:t>CO</a:t>
            </a:r>
            <a:r>
              <a:rPr lang="en-US" sz="600" b="1" baseline="-25000">
                <a:solidFill>
                  <a:srgbClr val="000000"/>
                </a:solidFill>
              </a:rPr>
              <a:t>2</a:t>
            </a:r>
            <a:endParaRPr lang="en-US" sz="600" b="1" baseline="-25000"/>
          </a:p>
        </p:txBody>
      </p:sp>
      <p:sp>
        <p:nvSpPr>
          <p:cNvPr id="32954" name="Rectangle 186"/>
          <p:cNvSpPr>
            <a:spLocks noChangeArrowheads="1"/>
          </p:cNvSpPr>
          <p:nvPr/>
        </p:nvSpPr>
        <p:spPr bwMode="auto">
          <a:xfrm>
            <a:off x="5273675" y="5527675"/>
            <a:ext cx="15716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t>FAD</a:t>
            </a:r>
          </a:p>
        </p:txBody>
      </p:sp>
      <p:sp>
        <p:nvSpPr>
          <p:cNvPr id="32955" name="Rectangle 187"/>
          <p:cNvSpPr>
            <a:spLocks noChangeArrowheads="1"/>
          </p:cNvSpPr>
          <p:nvPr/>
        </p:nvSpPr>
        <p:spPr bwMode="auto">
          <a:xfrm>
            <a:off x="5153025" y="5046663"/>
            <a:ext cx="3524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600" b="1"/>
              <a:t>succinate</a:t>
            </a:r>
          </a:p>
          <a:p>
            <a:pPr algn="ctr"/>
            <a:r>
              <a:rPr lang="en-US" sz="600" b="1"/>
              <a:t>C</a:t>
            </a:r>
            <a:r>
              <a:rPr lang="en-US" sz="600" b="1" baseline="-25000"/>
              <a:t>4</a:t>
            </a:r>
          </a:p>
        </p:txBody>
      </p:sp>
      <p:sp>
        <p:nvSpPr>
          <p:cNvPr id="32956" name="Rectangle 188"/>
          <p:cNvSpPr>
            <a:spLocks noChangeArrowheads="1"/>
          </p:cNvSpPr>
          <p:nvPr/>
        </p:nvSpPr>
        <p:spPr bwMode="auto">
          <a:xfrm>
            <a:off x="5967413" y="4498975"/>
            <a:ext cx="1968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t>NAD</a:t>
            </a:r>
            <a:r>
              <a:rPr lang="en-US" sz="600" b="1" baseline="30000"/>
              <a:t>+</a:t>
            </a:r>
          </a:p>
        </p:txBody>
      </p:sp>
      <p:sp>
        <p:nvSpPr>
          <p:cNvPr id="32957" name="Rectangle 189"/>
          <p:cNvSpPr>
            <a:spLocks noChangeArrowheads="1"/>
          </p:cNvSpPr>
          <p:nvPr/>
        </p:nvSpPr>
        <p:spPr bwMode="auto">
          <a:xfrm>
            <a:off x="6210300" y="4954588"/>
            <a:ext cx="24288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rPr>
              <a:t> NADH</a:t>
            </a:r>
            <a:endParaRPr lang="en-US" sz="600" b="1"/>
          </a:p>
        </p:txBody>
      </p:sp>
      <p:sp>
        <p:nvSpPr>
          <p:cNvPr id="32958" name="Rectangle 190"/>
          <p:cNvSpPr>
            <a:spLocks noChangeArrowheads="1"/>
          </p:cNvSpPr>
          <p:nvPr/>
        </p:nvSpPr>
        <p:spPr bwMode="auto">
          <a:xfrm>
            <a:off x="4670425" y="4419600"/>
            <a:ext cx="3683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600" b="1"/>
              <a:t>Citric acid</a:t>
            </a:r>
          </a:p>
          <a:p>
            <a:pPr algn="ctr"/>
            <a:r>
              <a:rPr lang="en-US" sz="600" b="1"/>
              <a:t>cycle</a:t>
            </a:r>
          </a:p>
        </p:txBody>
      </p:sp>
      <p:sp>
        <p:nvSpPr>
          <p:cNvPr id="32959" name="Rectangle 191"/>
          <p:cNvSpPr>
            <a:spLocks noChangeArrowheads="1"/>
          </p:cNvSpPr>
          <p:nvPr/>
        </p:nvSpPr>
        <p:spPr bwMode="auto">
          <a:xfrm>
            <a:off x="5459413" y="4224338"/>
            <a:ext cx="4794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600" b="1"/>
              <a:t>ketoglutarate</a:t>
            </a:r>
          </a:p>
          <a:p>
            <a:pPr algn="ctr"/>
            <a:r>
              <a:rPr lang="en-US" sz="600" b="1"/>
              <a:t>C</a:t>
            </a:r>
            <a:r>
              <a:rPr lang="en-US" sz="600" b="1" baseline="-25000"/>
              <a:t>5</a:t>
            </a:r>
          </a:p>
        </p:txBody>
      </p:sp>
      <p:sp>
        <p:nvSpPr>
          <p:cNvPr id="32960" name="Rectangle 192"/>
          <p:cNvSpPr>
            <a:spLocks noChangeArrowheads="1"/>
          </p:cNvSpPr>
          <p:nvPr/>
        </p:nvSpPr>
        <p:spPr bwMode="auto">
          <a:xfrm>
            <a:off x="5949950" y="3671888"/>
            <a:ext cx="14287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rPr>
              <a:t>CO</a:t>
            </a:r>
            <a:r>
              <a:rPr lang="en-US" sz="600" b="1" baseline="-25000">
                <a:solidFill>
                  <a:srgbClr val="000000"/>
                </a:solidFill>
              </a:rPr>
              <a:t>2</a:t>
            </a:r>
            <a:endParaRPr lang="en-US" sz="600" b="1" baseline="-25000"/>
          </a:p>
        </p:txBody>
      </p:sp>
      <p:sp>
        <p:nvSpPr>
          <p:cNvPr id="32961" name="Rectangle 193"/>
          <p:cNvSpPr>
            <a:spLocks noChangeArrowheads="1"/>
          </p:cNvSpPr>
          <p:nvPr/>
        </p:nvSpPr>
        <p:spPr bwMode="auto">
          <a:xfrm>
            <a:off x="5368925" y="3222625"/>
            <a:ext cx="24288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rPr>
              <a:t> NADH</a:t>
            </a:r>
            <a:endParaRPr lang="en-US" sz="600" b="1"/>
          </a:p>
        </p:txBody>
      </p:sp>
      <p:sp>
        <p:nvSpPr>
          <p:cNvPr id="32962" name="Rectangle 194"/>
          <p:cNvSpPr>
            <a:spLocks noChangeArrowheads="1"/>
          </p:cNvSpPr>
          <p:nvPr/>
        </p:nvSpPr>
        <p:spPr bwMode="auto">
          <a:xfrm>
            <a:off x="4856163" y="3316288"/>
            <a:ext cx="1968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t>NAD</a:t>
            </a:r>
            <a:r>
              <a:rPr lang="en-US" sz="600" b="1" baseline="30000"/>
              <a:t>+</a:t>
            </a:r>
          </a:p>
        </p:txBody>
      </p:sp>
      <p:sp>
        <p:nvSpPr>
          <p:cNvPr id="32963" name="Rectangle 195"/>
          <p:cNvSpPr>
            <a:spLocks noChangeArrowheads="1"/>
          </p:cNvSpPr>
          <p:nvPr/>
        </p:nvSpPr>
        <p:spPr bwMode="auto">
          <a:xfrm>
            <a:off x="4284663" y="3643313"/>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600" b="1"/>
              <a:t>citrate</a:t>
            </a:r>
          </a:p>
          <a:p>
            <a:pPr algn="ctr"/>
            <a:r>
              <a:rPr lang="en-US" sz="600" b="1"/>
              <a:t>C</a:t>
            </a:r>
            <a:r>
              <a:rPr lang="en-US" sz="600" b="1" baseline="-25000"/>
              <a:t>6</a:t>
            </a:r>
          </a:p>
        </p:txBody>
      </p:sp>
      <p:sp>
        <p:nvSpPr>
          <p:cNvPr id="32964" name="Rectangle 196"/>
          <p:cNvSpPr>
            <a:spLocks noChangeArrowheads="1"/>
          </p:cNvSpPr>
          <p:nvPr/>
        </p:nvSpPr>
        <p:spPr bwMode="auto">
          <a:xfrm>
            <a:off x="3652838" y="3921125"/>
            <a:ext cx="157162"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t>CoA</a:t>
            </a:r>
          </a:p>
        </p:txBody>
      </p:sp>
      <p:sp>
        <p:nvSpPr>
          <p:cNvPr id="32965" name="Rectangle 197"/>
          <p:cNvSpPr>
            <a:spLocks noChangeArrowheads="1"/>
          </p:cNvSpPr>
          <p:nvPr/>
        </p:nvSpPr>
        <p:spPr bwMode="auto">
          <a:xfrm>
            <a:off x="1660525" y="3095625"/>
            <a:ext cx="2254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t>4 ADP</a:t>
            </a:r>
          </a:p>
        </p:txBody>
      </p:sp>
      <p:sp>
        <p:nvSpPr>
          <p:cNvPr id="32966" name="Rectangle 198"/>
          <p:cNvSpPr>
            <a:spLocks noChangeArrowheads="1"/>
          </p:cNvSpPr>
          <p:nvPr/>
        </p:nvSpPr>
        <p:spPr bwMode="auto">
          <a:xfrm>
            <a:off x="1892300" y="3203575"/>
            <a:ext cx="4286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rPr>
              <a:t>2</a:t>
            </a:r>
            <a:endParaRPr lang="en-US" sz="600" b="1"/>
          </a:p>
        </p:txBody>
      </p:sp>
      <p:sp>
        <p:nvSpPr>
          <p:cNvPr id="32967" name="Rectangle 199"/>
          <p:cNvSpPr>
            <a:spLocks noChangeArrowheads="1"/>
          </p:cNvSpPr>
          <p:nvPr/>
        </p:nvSpPr>
        <p:spPr bwMode="auto">
          <a:xfrm>
            <a:off x="1976438" y="3089275"/>
            <a:ext cx="39687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t>4 ATP total</a:t>
            </a:r>
          </a:p>
        </p:txBody>
      </p:sp>
      <p:sp>
        <p:nvSpPr>
          <p:cNvPr id="32968" name="Rectangle 200"/>
          <p:cNvSpPr>
            <a:spLocks noChangeArrowheads="1"/>
          </p:cNvSpPr>
          <p:nvPr/>
        </p:nvSpPr>
        <p:spPr bwMode="auto">
          <a:xfrm>
            <a:off x="2278063" y="3203575"/>
            <a:ext cx="1143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rPr>
              <a:t>net</a:t>
            </a:r>
            <a:endParaRPr lang="en-US" sz="600" b="1"/>
          </a:p>
        </p:txBody>
      </p:sp>
      <p:sp>
        <p:nvSpPr>
          <p:cNvPr id="32969" name="Rectangle 201"/>
          <p:cNvSpPr>
            <a:spLocks noChangeArrowheads="1"/>
          </p:cNvSpPr>
          <p:nvPr/>
        </p:nvSpPr>
        <p:spPr bwMode="auto">
          <a:xfrm>
            <a:off x="2005013" y="3203575"/>
            <a:ext cx="1524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t>ATP</a:t>
            </a:r>
          </a:p>
        </p:txBody>
      </p:sp>
      <p:sp>
        <p:nvSpPr>
          <p:cNvPr id="32970" name="Rectangle 202"/>
          <p:cNvSpPr>
            <a:spLocks noChangeArrowheads="1"/>
          </p:cNvSpPr>
          <p:nvPr/>
        </p:nvSpPr>
        <p:spPr bwMode="auto">
          <a:xfrm>
            <a:off x="2019300" y="2795588"/>
            <a:ext cx="2159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t>2 ATP</a:t>
            </a:r>
          </a:p>
        </p:txBody>
      </p:sp>
      <p:sp>
        <p:nvSpPr>
          <p:cNvPr id="32971" name="Rectangle 203"/>
          <p:cNvSpPr>
            <a:spLocks noChangeArrowheads="1"/>
          </p:cNvSpPr>
          <p:nvPr/>
        </p:nvSpPr>
        <p:spPr bwMode="auto">
          <a:xfrm>
            <a:off x="2066925" y="2928938"/>
            <a:ext cx="2254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t>2 ADP</a:t>
            </a:r>
          </a:p>
        </p:txBody>
      </p:sp>
      <p:sp>
        <p:nvSpPr>
          <p:cNvPr id="32972" name="Rectangle 204"/>
          <p:cNvSpPr>
            <a:spLocks noChangeArrowheads="1"/>
          </p:cNvSpPr>
          <p:nvPr/>
        </p:nvSpPr>
        <p:spPr bwMode="auto">
          <a:xfrm>
            <a:off x="3165475" y="3276600"/>
            <a:ext cx="35083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t>2 ADP    2</a:t>
            </a:r>
            <a:endParaRPr lang="en-US" b="1"/>
          </a:p>
        </p:txBody>
      </p:sp>
      <p:sp>
        <p:nvSpPr>
          <p:cNvPr id="32973" name="Rectangle 205"/>
          <p:cNvSpPr>
            <a:spLocks noChangeArrowheads="1"/>
          </p:cNvSpPr>
          <p:nvPr/>
        </p:nvSpPr>
        <p:spPr bwMode="auto">
          <a:xfrm>
            <a:off x="4132263" y="3276600"/>
            <a:ext cx="1825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rPr>
              <a:t>32 </a:t>
            </a:r>
          </a:p>
          <a:p>
            <a:r>
              <a:rPr lang="en-US" sz="600" b="1">
                <a:solidFill>
                  <a:srgbClr val="000000"/>
                </a:solidFill>
              </a:rPr>
              <a:t>or 34</a:t>
            </a:r>
          </a:p>
        </p:txBody>
      </p:sp>
      <p:sp>
        <p:nvSpPr>
          <p:cNvPr id="32974" name="Rectangle 206"/>
          <p:cNvSpPr>
            <a:spLocks noChangeArrowheads="1"/>
          </p:cNvSpPr>
          <p:nvPr/>
        </p:nvSpPr>
        <p:spPr bwMode="auto">
          <a:xfrm>
            <a:off x="3576638" y="3224213"/>
            <a:ext cx="1524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rPr>
              <a:t>ATP</a:t>
            </a:r>
            <a:endParaRPr lang="en-US" b="1"/>
          </a:p>
        </p:txBody>
      </p:sp>
      <p:sp>
        <p:nvSpPr>
          <p:cNvPr id="32975" name="Rectangle 207"/>
          <p:cNvSpPr>
            <a:spLocks noChangeArrowheads="1"/>
          </p:cNvSpPr>
          <p:nvPr/>
        </p:nvSpPr>
        <p:spPr bwMode="auto">
          <a:xfrm>
            <a:off x="4281488" y="3243263"/>
            <a:ext cx="1524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rPr>
              <a:t>ATP</a:t>
            </a:r>
            <a:endParaRPr lang="en-US" sz="600" b="1"/>
          </a:p>
        </p:txBody>
      </p:sp>
      <p:sp>
        <p:nvSpPr>
          <p:cNvPr id="32976" name="Rectangle 208"/>
          <p:cNvSpPr>
            <a:spLocks noChangeArrowheads="1"/>
          </p:cNvSpPr>
          <p:nvPr/>
        </p:nvSpPr>
        <p:spPr bwMode="auto">
          <a:xfrm>
            <a:off x="3865563" y="3255963"/>
            <a:ext cx="2222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500" b="1"/>
              <a:t>32 ADP</a:t>
            </a:r>
          </a:p>
          <a:p>
            <a:r>
              <a:rPr lang="en-US" sz="500" b="1"/>
              <a:t>or 34</a:t>
            </a:r>
            <a:endParaRPr lang="en-US" b="1"/>
          </a:p>
        </p:txBody>
      </p:sp>
      <p:sp>
        <p:nvSpPr>
          <p:cNvPr id="32977" name="Rectangle 209"/>
          <p:cNvSpPr>
            <a:spLocks noChangeArrowheads="1"/>
          </p:cNvSpPr>
          <p:nvPr/>
        </p:nvSpPr>
        <p:spPr bwMode="auto">
          <a:xfrm>
            <a:off x="2460625" y="2439988"/>
            <a:ext cx="74771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rPr>
              <a:t>Preparatory reaction</a:t>
            </a:r>
            <a:endParaRPr lang="en-US" sz="600" b="1"/>
          </a:p>
        </p:txBody>
      </p:sp>
      <p:sp>
        <p:nvSpPr>
          <p:cNvPr id="32978" name="Rectangle 210"/>
          <p:cNvSpPr>
            <a:spLocks noChangeArrowheads="1"/>
          </p:cNvSpPr>
          <p:nvPr/>
        </p:nvSpPr>
        <p:spPr bwMode="auto">
          <a:xfrm>
            <a:off x="1892300" y="2363788"/>
            <a:ext cx="381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rPr>
              <a:t>Glycolysis</a:t>
            </a:r>
            <a:endParaRPr lang="en-US" sz="600" b="1"/>
          </a:p>
        </p:txBody>
      </p:sp>
      <p:sp>
        <p:nvSpPr>
          <p:cNvPr id="32979" name="Rectangle 211"/>
          <p:cNvSpPr>
            <a:spLocks noChangeArrowheads="1"/>
          </p:cNvSpPr>
          <p:nvPr/>
        </p:nvSpPr>
        <p:spPr bwMode="auto">
          <a:xfrm>
            <a:off x="1679575" y="2481263"/>
            <a:ext cx="28733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rPr>
              <a:t>glucose</a:t>
            </a:r>
            <a:endParaRPr lang="en-US" sz="600" b="1"/>
          </a:p>
        </p:txBody>
      </p:sp>
      <p:sp>
        <p:nvSpPr>
          <p:cNvPr id="32980" name="Rectangle 212"/>
          <p:cNvSpPr>
            <a:spLocks noChangeArrowheads="1"/>
          </p:cNvSpPr>
          <p:nvPr/>
        </p:nvSpPr>
        <p:spPr bwMode="auto">
          <a:xfrm>
            <a:off x="2108200" y="2503488"/>
            <a:ext cx="31908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rPr>
              <a:t>pyruvate</a:t>
            </a:r>
            <a:endParaRPr lang="en-US" sz="600" b="1"/>
          </a:p>
        </p:txBody>
      </p:sp>
      <p:sp>
        <p:nvSpPr>
          <p:cNvPr id="32981" name="Rectangle 213"/>
          <p:cNvSpPr>
            <a:spLocks noChangeArrowheads="1"/>
          </p:cNvSpPr>
          <p:nvPr/>
        </p:nvSpPr>
        <p:spPr bwMode="auto">
          <a:xfrm>
            <a:off x="3746500" y="2355850"/>
            <a:ext cx="660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600" b="1"/>
              <a:t>Electron transport</a:t>
            </a:r>
          </a:p>
          <a:p>
            <a:pPr algn="ctr"/>
            <a:r>
              <a:rPr lang="en-US" sz="600" b="1"/>
              <a:t>chain and</a:t>
            </a:r>
          </a:p>
          <a:p>
            <a:pPr algn="ctr"/>
            <a:r>
              <a:rPr lang="en-US" sz="600" b="1"/>
              <a:t>chemiosmosis</a:t>
            </a:r>
          </a:p>
        </p:txBody>
      </p:sp>
      <p:sp>
        <p:nvSpPr>
          <p:cNvPr id="32982" name="Rectangle 214"/>
          <p:cNvSpPr>
            <a:spLocks noChangeArrowheads="1"/>
          </p:cNvSpPr>
          <p:nvPr/>
        </p:nvSpPr>
        <p:spPr bwMode="auto">
          <a:xfrm>
            <a:off x="3286125" y="2379663"/>
            <a:ext cx="3683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600" b="1"/>
              <a:t>Citric acid</a:t>
            </a:r>
          </a:p>
          <a:p>
            <a:pPr algn="ctr"/>
            <a:r>
              <a:rPr lang="en-US" sz="600" b="1"/>
              <a:t>cycle</a:t>
            </a:r>
          </a:p>
        </p:txBody>
      </p:sp>
      <p:sp>
        <p:nvSpPr>
          <p:cNvPr id="32983" name="Rectangle 215"/>
          <p:cNvSpPr>
            <a:spLocks noChangeArrowheads="1"/>
          </p:cNvSpPr>
          <p:nvPr/>
        </p:nvSpPr>
        <p:spPr bwMode="auto">
          <a:xfrm>
            <a:off x="3686175" y="1997075"/>
            <a:ext cx="3778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t>NADH and</a:t>
            </a:r>
          </a:p>
          <a:p>
            <a:r>
              <a:rPr lang="en-US" sz="600" b="1"/>
              <a:t>FADH2</a:t>
            </a:r>
          </a:p>
        </p:txBody>
      </p:sp>
      <p:sp>
        <p:nvSpPr>
          <p:cNvPr id="32984" name="Rectangle 216"/>
          <p:cNvSpPr>
            <a:spLocks noChangeArrowheads="1"/>
          </p:cNvSpPr>
          <p:nvPr/>
        </p:nvSpPr>
        <p:spPr bwMode="auto">
          <a:xfrm>
            <a:off x="2393950" y="1803400"/>
            <a:ext cx="2222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rPr>
              <a:t>NADH</a:t>
            </a:r>
            <a:endParaRPr lang="en-US" sz="600" b="1"/>
          </a:p>
        </p:txBody>
      </p:sp>
      <p:sp>
        <p:nvSpPr>
          <p:cNvPr id="32985" name="Rectangle 217"/>
          <p:cNvSpPr>
            <a:spLocks noChangeArrowheads="1"/>
          </p:cNvSpPr>
          <p:nvPr/>
        </p:nvSpPr>
        <p:spPr bwMode="auto">
          <a:xfrm>
            <a:off x="2965450" y="1876425"/>
            <a:ext cx="2222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rPr>
              <a:t>NADH</a:t>
            </a:r>
            <a:endParaRPr lang="en-US" sz="600" b="1"/>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Animation</a:t>
            </a:r>
          </a:p>
        </p:txBody>
      </p:sp>
      <p:sp>
        <p:nvSpPr>
          <p:cNvPr id="33795"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490DE31-97FE-41C9-9AC8-FC9E4D3D2AB0}" type="slidenum">
              <a:rPr lang="en-US" smtClean="0">
                <a:latin typeface="Arial Black" pitchFamily="34" charset="0"/>
              </a:rPr>
              <a:pPr eaLnBrk="1" hangingPunct="1"/>
              <a:t>26</a:t>
            </a:fld>
            <a:endParaRPr lang="en-US" smtClean="0">
              <a:latin typeface="Arial Black" pitchFamily="34" charset="0"/>
            </a:endParaRPr>
          </a:p>
        </p:txBody>
      </p:sp>
      <p:sp>
        <p:nvSpPr>
          <p:cNvPr id="33799" name="Text Box 7"/>
          <p:cNvSpPr txBox="1">
            <a:spLocks noChangeArrowheads="1"/>
          </p:cNvSpPr>
          <p:nvPr/>
        </p:nvSpPr>
        <p:spPr bwMode="auto">
          <a:xfrm>
            <a:off x="2819400" y="2362200"/>
            <a:ext cx="3581400" cy="264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t>Please note that due to differing operating systems, some animations will not appear until the presentation is viewed in Presentation Mode (Slide Show view). You may see blank slides in the “Normal” or “Slide Sorter” views. All animations will appear after viewing in Presentation Mode and playing each animation. Most animations will require the latest version of the Flash Player, which is available at http://get.adobe.com/flashplayer.</a:t>
            </a:r>
          </a:p>
        </p:txBody>
      </p:sp>
    </p:spTree>
    <p:controls>
      <mc:AlternateContent xmlns:mc="http://schemas.openxmlformats.org/markup-compatibility/2006">
        <mc:Choice xmlns:v="urn:schemas-microsoft-com:vml" Requires="v">
          <p:control spid="33798" name="ShockwaveFlash1" r:id="rId2" imgW="5042097" imgH="4654680"/>
        </mc:Choice>
        <mc:Fallback>
          <p:control name="ShockwaveFlash1" r:id="rId2" imgW="5042097" imgH="4654680">
            <p:pic>
              <p:nvPicPr>
                <p:cNvPr id="0" name="ShockwaveFlash1"/>
                <p:cNvPicPr preferRelativeResize="0">
                  <a:picLocks noChangeArrowheads="1" noChangeShapeType="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2051050" y="1544638"/>
                  <a:ext cx="5041900" cy="465455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2"/>
          <p:cNvSpPr>
            <a:spLocks noGrp="1"/>
          </p:cNvSpPr>
          <p:nvPr>
            <p:ph type="sldNum" sz="quarter" idx="10"/>
          </p:nvPr>
        </p:nvSpPr>
        <p:spPr>
          <a:xfrm>
            <a:off x="7718425" y="6464300"/>
            <a:ext cx="2133600" cy="39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899495-1D0E-483B-9F14-96CA3C5C94D8}" type="slidenum">
              <a:rPr lang="en-US" smtClean="0">
                <a:latin typeface="Arial Black" pitchFamily="34" charset="0"/>
              </a:rPr>
              <a:pPr eaLnBrk="1" hangingPunct="1"/>
              <a:t>27</a:t>
            </a:fld>
            <a:endParaRPr lang="en-US" smtClean="0">
              <a:latin typeface="Arial Black" pitchFamily="34" charset="0"/>
            </a:endParaRPr>
          </a:p>
        </p:txBody>
      </p:sp>
      <p:sp>
        <p:nvSpPr>
          <p:cNvPr id="34819" name="Rectangle 2"/>
          <p:cNvSpPr>
            <a:spLocks noGrp="1" noChangeArrowheads="1"/>
          </p:cNvSpPr>
          <p:nvPr>
            <p:ph type="title"/>
          </p:nvPr>
        </p:nvSpPr>
        <p:spPr>
          <a:xfrm>
            <a:off x="0" y="228600"/>
            <a:ext cx="8713788" cy="882650"/>
          </a:xfrm>
        </p:spPr>
        <p:txBody>
          <a:bodyPr/>
          <a:lstStyle/>
          <a:p>
            <a:r>
              <a:rPr lang="en-US" sz="3400" smtClean="0"/>
              <a:t>Citric Acid Cycle: Balance Sheet</a:t>
            </a:r>
          </a:p>
        </p:txBody>
      </p:sp>
      <p:pic>
        <p:nvPicPr>
          <p:cNvPr id="34823" name="Picture 7" descr="mad2543X_ta08_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500" y="1906588"/>
            <a:ext cx="5229225" cy="3376612"/>
          </a:xfrm>
          <a:prstGeom prst="rect">
            <a:avLst/>
          </a:prstGeom>
          <a:noFill/>
          <a:extLst>
            <a:ext uri="{909E8E84-426E-40DD-AFC4-6F175D3DCCD1}">
              <a14:hiddenFill xmlns:a14="http://schemas.microsoft.com/office/drawing/2010/main">
                <a:solidFill>
                  <a:srgbClr val="FFFFFF"/>
                </a:solidFill>
              </a14:hiddenFill>
            </a:ext>
          </a:extLst>
        </p:spPr>
      </p:pic>
      <p:sp>
        <p:nvSpPr>
          <p:cNvPr id="34827" name="Rectangle 11"/>
          <p:cNvSpPr>
            <a:spLocks noChangeArrowheads="1"/>
          </p:cNvSpPr>
          <p:nvPr/>
        </p:nvSpPr>
        <p:spPr bwMode="auto">
          <a:xfrm>
            <a:off x="1422400" y="2570163"/>
            <a:ext cx="77787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a:solidFill>
                  <a:srgbClr val="000000"/>
                </a:solidFill>
              </a:rPr>
              <a:t>inputs</a:t>
            </a:r>
            <a:endParaRPr lang="en-US" b="1"/>
          </a:p>
        </p:txBody>
      </p:sp>
      <p:sp>
        <p:nvSpPr>
          <p:cNvPr id="34828" name="Rectangle 12"/>
          <p:cNvSpPr>
            <a:spLocks noChangeArrowheads="1"/>
          </p:cNvSpPr>
          <p:nvPr/>
        </p:nvSpPr>
        <p:spPr bwMode="auto">
          <a:xfrm>
            <a:off x="6256338" y="2570163"/>
            <a:ext cx="95567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a:solidFill>
                  <a:srgbClr val="000000"/>
                </a:solidFill>
              </a:rPr>
              <a:t>outputs</a:t>
            </a:r>
            <a:endParaRPr lang="en-US" b="1"/>
          </a:p>
        </p:txBody>
      </p:sp>
      <p:sp>
        <p:nvSpPr>
          <p:cNvPr id="34829" name="Rectangle 13"/>
          <p:cNvSpPr>
            <a:spLocks noChangeArrowheads="1"/>
          </p:cNvSpPr>
          <p:nvPr/>
        </p:nvSpPr>
        <p:spPr bwMode="auto">
          <a:xfrm>
            <a:off x="6311899" y="3079750"/>
            <a:ext cx="1406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sz="2300" b="1" dirty="0">
                <a:solidFill>
                  <a:srgbClr val="000000"/>
                </a:solidFill>
              </a:rPr>
              <a:t>4 CO</a:t>
            </a:r>
            <a:r>
              <a:rPr lang="en-US" sz="2300" b="1" baseline="-25000" dirty="0">
                <a:solidFill>
                  <a:srgbClr val="000000"/>
                </a:solidFill>
              </a:rPr>
              <a:t>2</a:t>
            </a:r>
            <a:endParaRPr lang="en-US" b="1" baseline="-25000" dirty="0"/>
          </a:p>
        </p:txBody>
      </p:sp>
      <p:sp>
        <p:nvSpPr>
          <p:cNvPr id="34831" name="Rectangle 15"/>
          <p:cNvSpPr>
            <a:spLocks noChangeArrowheads="1"/>
          </p:cNvSpPr>
          <p:nvPr/>
        </p:nvSpPr>
        <p:spPr bwMode="auto">
          <a:xfrm>
            <a:off x="6510004" y="3448050"/>
            <a:ext cx="140401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sz="2300" b="1" dirty="0">
                <a:solidFill>
                  <a:srgbClr val="000000"/>
                </a:solidFill>
              </a:rPr>
              <a:t>6  NADH</a:t>
            </a:r>
            <a:endParaRPr lang="en-US" b="1" dirty="0"/>
          </a:p>
        </p:txBody>
      </p:sp>
      <p:sp>
        <p:nvSpPr>
          <p:cNvPr id="34832" name="Rectangle 16"/>
          <p:cNvSpPr>
            <a:spLocks noChangeArrowheads="1"/>
          </p:cNvSpPr>
          <p:nvPr/>
        </p:nvSpPr>
        <p:spPr bwMode="auto">
          <a:xfrm>
            <a:off x="6588125" y="3892550"/>
            <a:ext cx="1387094"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sz="2300" b="1" dirty="0">
                <a:solidFill>
                  <a:srgbClr val="000000"/>
                </a:solidFill>
              </a:rPr>
              <a:t>2  FADH</a:t>
            </a:r>
            <a:r>
              <a:rPr lang="en-US" sz="2300" b="1" baseline="-25000" dirty="0">
                <a:solidFill>
                  <a:srgbClr val="000000"/>
                </a:solidFill>
              </a:rPr>
              <a:t>2</a:t>
            </a:r>
            <a:endParaRPr lang="en-US" b="1" baseline="-25000" dirty="0"/>
          </a:p>
        </p:txBody>
      </p:sp>
      <p:sp>
        <p:nvSpPr>
          <p:cNvPr id="34836" name="Rectangle 20"/>
          <p:cNvSpPr>
            <a:spLocks noChangeArrowheads="1"/>
          </p:cNvSpPr>
          <p:nvPr/>
        </p:nvSpPr>
        <p:spPr bwMode="auto">
          <a:xfrm>
            <a:off x="1466850" y="3087688"/>
            <a:ext cx="19764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a:solidFill>
                  <a:srgbClr val="000000"/>
                </a:solidFill>
              </a:rPr>
              <a:t>2 acetyl groups</a:t>
            </a:r>
            <a:endParaRPr lang="en-US" b="1"/>
          </a:p>
        </p:txBody>
      </p:sp>
      <p:sp>
        <p:nvSpPr>
          <p:cNvPr id="34837" name="Rectangle 21"/>
          <p:cNvSpPr>
            <a:spLocks noChangeArrowheads="1"/>
          </p:cNvSpPr>
          <p:nvPr/>
        </p:nvSpPr>
        <p:spPr bwMode="auto">
          <a:xfrm>
            <a:off x="1466850" y="3478213"/>
            <a:ext cx="97155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a:solidFill>
                  <a:srgbClr val="000000"/>
                </a:solidFill>
              </a:rPr>
              <a:t>6 NAD</a:t>
            </a:r>
            <a:r>
              <a:rPr lang="en-US" sz="2300" b="1" baseline="30000">
                <a:solidFill>
                  <a:srgbClr val="000000"/>
                </a:solidFill>
              </a:rPr>
              <a:t>+</a:t>
            </a:r>
            <a:endParaRPr lang="en-US" b="1" baseline="30000"/>
          </a:p>
        </p:txBody>
      </p:sp>
      <p:sp>
        <p:nvSpPr>
          <p:cNvPr id="34839" name="Rectangle 23"/>
          <p:cNvSpPr>
            <a:spLocks noChangeArrowheads="1"/>
          </p:cNvSpPr>
          <p:nvPr/>
        </p:nvSpPr>
        <p:spPr bwMode="auto">
          <a:xfrm>
            <a:off x="1466850" y="3905250"/>
            <a:ext cx="82708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a:solidFill>
                  <a:srgbClr val="000000"/>
                </a:solidFill>
              </a:rPr>
              <a:t>2 FAD</a:t>
            </a:r>
            <a:endParaRPr lang="en-US" b="1"/>
          </a:p>
        </p:txBody>
      </p:sp>
      <p:sp>
        <p:nvSpPr>
          <p:cNvPr id="34842" name="Rectangle 26"/>
          <p:cNvSpPr>
            <a:spLocks noChangeArrowheads="1"/>
          </p:cNvSpPr>
          <p:nvPr/>
        </p:nvSpPr>
        <p:spPr bwMode="auto">
          <a:xfrm>
            <a:off x="1479550" y="4492625"/>
            <a:ext cx="13398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a:solidFill>
                  <a:srgbClr val="000000"/>
                </a:solidFill>
              </a:rPr>
              <a:t>2 ADP + 2</a:t>
            </a:r>
            <a:endParaRPr lang="en-US" b="1"/>
          </a:p>
        </p:txBody>
      </p:sp>
      <p:sp>
        <p:nvSpPr>
          <p:cNvPr id="34847" name="Rectangle 31"/>
          <p:cNvSpPr>
            <a:spLocks noChangeArrowheads="1"/>
          </p:cNvSpPr>
          <p:nvPr/>
        </p:nvSpPr>
        <p:spPr bwMode="auto">
          <a:xfrm>
            <a:off x="3055938" y="4454525"/>
            <a:ext cx="19526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a:solidFill>
                  <a:srgbClr val="000000"/>
                </a:solidFill>
              </a:rPr>
              <a:t>P</a:t>
            </a:r>
            <a:endParaRPr lang="en-US" b="1"/>
          </a:p>
        </p:txBody>
      </p:sp>
      <p:sp>
        <p:nvSpPr>
          <p:cNvPr id="34848" name="Rectangle 32"/>
          <p:cNvSpPr>
            <a:spLocks noChangeArrowheads="1"/>
          </p:cNvSpPr>
          <p:nvPr/>
        </p:nvSpPr>
        <p:spPr bwMode="auto">
          <a:xfrm>
            <a:off x="6737350" y="4597400"/>
            <a:ext cx="5683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a:solidFill>
                  <a:srgbClr val="000000"/>
                </a:solidFill>
              </a:rPr>
              <a:t>ATP</a:t>
            </a:r>
            <a:endParaRPr lang="en-US" b="1"/>
          </a:p>
        </p:txBody>
      </p:sp>
      <p:sp>
        <p:nvSpPr>
          <p:cNvPr id="34851" name="Rectangle 35"/>
          <p:cNvSpPr>
            <a:spLocks noChangeArrowheads="1"/>
          </p:cNvSpPr>
          <p:nvPr/>
        </p:nvSpPr>
        <p:spPr bwMode="auto">
          <a:xfrm>
            <a:off x="5721350" y="4613275"/>
            <a:ext cx="1619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a:solidFill>
                  <a:srgbClr val="000000"/>
                </a:solidFill>
              </a:rPr>
              <a:t>2</a:t>
            </a:r>
            <a:endParaRPr lang="en-US" b="1"/>
          </a:p>
        </p:txBody>
      </p:sp>
      <p:sp>
        <p:nvSpPr>
          <p:cNvPr id="34852" name="Rectangle 36"/>
          <p:cNvSpPr>
            <a:spLocks noChangeArrowheads="1"/>
          </p:cNvSpPr>
          <p:nvPr/>
        </p:nvSpPr>
        <p:spPr bwMode="auto">
          <a:xfrm>
            <a:off x="3478213" y="2260600"/>
            <a:ext cx="202723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a:solidFill>
                  <a:srgbClr val="000000"/>
                </a:solidFill>
              </a:rPr>
              <a:t>Citric acid cycle</a:t>
            </a:r>
            <a:endParaRPr lang="en-US" b="1"/>
          </a:p>
        </p:txBody>
      </p:sp>
      <p:sp>
        <p:nvSpPr>
          <p:cNvPr id="34853" name="Line 37"/>
          <p:cNvSpPr>
            <a:spLocks noChangeShapeType="1"/>
          </p:cNvSpPr>
          <p:nvPr/>
        </p:nvSpPr>
        <p:spPr bwMode="auto">
          <a:xfrm>
            <a:off x="1262063" y="2984500"/>
            <a:ext cx="2343150" cy="15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4" name="Line 38"/>
          <p:cNvSpPr>
            <a:spLocks noChangeShapeType="1"/>
          </p:cNvSpPr>
          <p:nvPr/>
        </p:nvSpPr>
        <p:spPr bwMode="auto">
          <a:xfrm>
            <a:off x="5418138" y="2984500"/>
            <a:ext cx="2435225" cy="15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5" name="TextBox 24"/>
          <p:cNvSpPr txBox="1">
            <a:spLocks noChangeArrowheads="1"/>
          </p:cNvSpPr>
          <p:nvPr/>
        </p:nvSpPr>
        <p:spPr bwMode="auto">
          <a:xfrm>
            <a:off x="1471613" y="1776413"/>
            <a:ext cx="6178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000">
                <a:solidFill>
                  <a:srgbClr val="000000"/>
                </a:solidFill>
              </a:rPr>
              <a:t>Copyright © The McGraw-Hill Companies, Inc. Permission required for reproduction or display.</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2B64C2B-F676-4979-9FD1-5A338BDF8360}" type="slidenum">
              <a:rPr lang="en-US" smtClean="0">
                <a:latin typeface="Arial Black" pitchFamily="34" charset="0"/>
              </a:rPr>
              <a:pPr eaLnBrk="1" hangingPunct="1"/>
              <a:t>28</a:t>
            </a:fld>
            <a:endParaRPr lang="en-US" smtClean="0">
              <a:latin typeface="Arial Black" pitchFamily="34" charset="0"/>
            </a:endParaRPr>
          </a:p>
        </p:txBody>
      </p:sp>
      <p:sp>
        <p:nvSpPr>
          <p:cNvPr id="35843" name="Rectangle 2"/>
          <p:cNvSpPr>
            <a:spLocks noGrp="1" noChangeArrowheads="1"/>
          </p:cNvSpPr>
          <p:nvPr>
            <p:ph type="title"/>
          </p:nvPr>
        </p:nvSpPr>
        <p:spPr/>
        <p:txBody>
          <a:bodyPr/>
          <a:lstStyle/>
          <a:p>
            <a:r>
              <a:rPr lang="en-US" smtClean="0"/>
              <a:t>Electron Transport Chain</a:t>
            </a:r>
          </a:p>
        </p:txBody>
      </p:sp>
      <p:sp>
        <p:nvSpPr>
          <p:cNvPr id="35844" name="Rectangle 3"/>
          <p:cNvSpPr>
            <a:spLocks noGrp="1" noChangeArrowheads="1"/>
          </p:cNvSpPr>
          <p:nvPr>
            <p:ph type="body" idx="1"/>
          </p:nvPr>
        </p:nvSpPr>
        <p:spPr/>
        <p:txBody>
          <a:bodyPr/>
          <a:lstStyle/>
          <a:p>
            <a:pPr>
              <a:lnSpc>
                <a:spcPct val="90000"/>
              </a:lnSpc>
              <a:spcBef>
                <a:spcPct val="25000"/>
              </a:spcBef>
            </a:pPr>
            <a:r>
              <a:rPr lang="en-US" sz="2400" smtClean="0"/>
              <a:t>Location:</a:t>
            </a:r>
          </a:p>
          <a:p>
            <a:pPr lvl="1">
              <a:lnSpc>
                <a:spcPct val="90000"/>
              </a:lnSpc>
              <a:spcBef>
                <a:spcPct val="25000"/>
              </a:spcBef>
            </a:pPr>
            <a:r>
              <a:rPr lang="en-US" sz="2000" smtClean="0"/>
              <a:t>Eukaryotes: cristae of the mitochondria</a:t>
            </a:r>
          </a:p>
          <a:p>
            <a:pPr lvl="1">
              <a:lnSpc>
                <a:spcPct val="90000"/>
              </a:lnSpc>
              <a:spcBef>
                <a:spcPct val="25000"/>
              </a:spcBef>
            </a:pPr>
            <a:r>
              <a:rPr lang="en-US" sz="2000" smtClean="0"/>
              <a:t>Aerobic Prokaryotes: plasma membrane</a:t>
            </a:r>
          </a:p>
          <a:p>
            <a:pPr>
              <a:lnSpc>
                <a:spcPct val="90000"/>
              </a:lnSpc>
              <a:spcBef>
                <a:spcPct val="25000"/>
              </a:spcBef>
            </a:pPr>
            <a:r>
              <a:rPr lang="en-US" sz="2400" smtClean="0"/>
              <a:t>Series of carrier molecules:</a:t>
            </a:r>
          </a:p>
          <a:p>
            <a:pPr lvl="1">
              <a:lnSpc>
                <a:spcPct val="90000"/>
              </a:lnSpc>
              <a:spcBef>
                <a:spcPct val="25000"/>
              </a:spcBef>
            </a:pPr>
            <a:r>
              <a:rPr lang="en-US" sz="2000" smtClean="0"/>
              <a:t>Pass energy rich electrons successively from one to another</a:t>
            </a:r>
          </a:p>
          <a:p>
            <a:pPr lvl="1">
              <a:lnSpc>
                <a:spcPct val="90000"/>
              </a:lnSpc>
              <a:spcBef>
                <a:spcPct val="25000"/>
              </a:spcBef>
            </a:pPr>
            <a:r>
              <a:rPr lang="en-US" sz="2000" smtClean="0"/>
              <a:t>Complex arrays of protein and cytochromes</a:t>
            </a:r>
          </a:p>
          <a:p>
            <a:pPr lvl="2">
              <a:lnSpc>
                <a:spcPct val="90000"/>
              </a:lnSpc>
              <a:spcBef>
                <a:spcPct val="25000"/>
              </a:spcBef>
            </a:pPr>
            <a:r>
              <a:rPr lang="en-US" sz="1800" smtClean="0"/>
              <a:t>Cytochromes are respiratory molecules</a:t>
            </a:r>
          </a:p>
          <a:p>
            <a:pPr lvl="2">
              <a:lnSpc>
                <a:spcPct val="90000"/>
              </a:lnSpc>
              <a:spcBef>
                <a:spcPct val="25000"/>
              </a:spcBef>
            </a:pPr>
            <a:r>
              <a:rPr lang="en-US" sz="1800" smtClean="0"/>
              <a:t>Complex carbon rings with metal atoms in center</a:t>
            </a:r>
          </a:p>
          <a:p>
            <a:pPr>
              <a:lnSpc>
                <a:spcPct val="90000"/>
              </a:lnSpc>
              <a:spcBef>
                <a:spcPct val="25000"/>
              </a:spcBef>
            </a:pPr>
            <a:r>
              <a:rPr lang="en-US" sz="2400" smtClean="0"/>
              <a:t>Receives electrons from NADH &amp; FADH</a:t>
            </a:r>
            <a:r>
              <a:rPr lang="en-US" sz="2400" baseline="-25000" smtClean="0"/>
              <a:t>2</a:t>
            </a:r>
            <a:endParaRPr lang="en-US" sz="2400" smtClean="0"/>
          </a:p>
          <a:p>
            <a:pPr>
              <a:lnSpc>
                <a:spcPct val="90000"/>
              </a:lnSpc>
              <a:spcBef>
                <a:spcPct val="25000"/>
              </a:spcBef>
            </a:pPr>
            <a:r>
              <a:rPr lang="en-US" sz="2400" smtClean="0"/>
              <a:t>Produce ATP by oxidative phosphorylation</a:t>
            </a:r>
          </a:p>
          <a:p>
            <a:pPr>
              <a:lnSpc>
                <a:spcPct val="90000"/>
              </a:lnSpc>
              <a:spcBef>
                <a:spcPct val="25000"/>
              </a:spcBef>
            </a:pPr>
            <a:r>
              <a:rPr lang="en-US" sz="2400" smtClean="0"/>
              <a:t>Oxygen serves as a final electron acceptor</a:t>
            </a:r>
          </a:p>
          <a:p>
            <a:pPr lvl="1">
              <a:lnSpc>
                <a:spcPct val="90000"/>
              </a:lnSpc>
              <a:spcBef>
                <a:spcPct val="25000"/>
              </a:spcBef>
            </a:pPr>
            <a:r>
              <a:rPr lang="en-US" sz="2000" smtClean="0"/>
              <a:t>Oxygen ion combines with hydrogen ions to form water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Animation</a:t>
            </a:r>
          </a:p>
        </p:txBody>
      </p:sp>
      <p:sp>
        <p:nvSpPr>
          <p:cNvPr id="39939"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44E58BF-4340-4DE6-AF97-15DD31C5DE7D}" type="slidenum">
              <a:rPr lang="en-US" smtClean="0">
                <a:latin typeface="Arial Black" pitchFamily="34" charset="0"/>
              </a:rPr>
              <a:pPr eaLnBrk="1" hangingPunct="1"/>
              <a:t>29</a:t>
            </a:fld>
            <a:endParaRPr lang="en-US" smtClean="0">
              <a:latin typeface="Arial Black" pitchFamily="34" charset="0"/>
            </a:endParaRPr>
          </a:p>
        </p:txBody>
      </p:sp>
      <p:sp>
        <p:nvSpPr>
          <p:cNvPr id="39943" name="Text Box 7"/>
          <p:cNvSpPr txBox="1">
            <a:spLocks noChangeArrowheads="1"/>
          </p:cNvSpPr>
          <p:nvPr/>
        </p:nvSpPr>
        <p:spPr bwMode="auto">
          <a:xfrm>
            <a:off x="2819400" y="2362200"/>
            <a:ext cx="3581400" cy="264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t>Please note that due to differing operating systems, some animations will not appear until the presentation is viewed in Presentation Mode (Slide Show view). You may see blank slides in the “Normal” or “Slide Sorter” views. All animations will appear after viewing in Presentation Mode and playing each animation. Most animations will require the latest version of the Flash Player, which is available at http://get.adobe.com/flashplayer.</a:t>
            </a:r>
          </a:p>
        </p:txBody>
      </p:sp>
    </p:spTree>
    <p:controls>
      <mc:AlternateContent xmlns:mc="http://schemas.openxmlformats.org/markup-compatibility/2006">
        <mc:Choice xmlns:v="urn:schemas-microsoft-com:vml" Requires="v">
          <p:control spid="39942" name="ShockwaveFlash1" r:id="rId2" imgW="4987837" imgH="4603654"/>
        </mc:Choice>
        <mc:Fallback>
          <p:control name="ShockwaveFlash1" r:id="rId2" imgW="4987837" imgH="4603654">
            <p:pic>
              <p:nvPicPr>
                <p:cNvPr id="0" name="ShockwaveFlash1"/>
                <p:cNvPicPr preferRelativeResize="0">
                  <a:picLocks noChangeArrowheads="1" noChangeShapeType="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2078038" y="1584325"/>
                  <a:ext cx="4987925" cy="460375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B8E7653-32D5-4033-98AB-8E9015365666}" type="slidenum">
              <a:rPr lang="en-US" smtClean="0">
                <a:latin typeface="Arial Black" pitchFamily="34" charset="0"/>
              </a:rPr>
              <a:pPr eaLnBrk="1" hangingPunct="1"/>
              <a:t>3</a:t>
            </a:fld>
            <a:endParaRPr lang="en-US" smtClean="0">
              <a:latin typeface="Arial Black" pitchFamily="34" charset="0"/>
            </a:endParaRPr>
          </a:p>
        </p:txBody>
      </p:sp>
      <p:sp>
        <p:nvSpPr>
          <p:cNvPr id="5123" name="Rectangle 2"/>
          <p:cNvSpPr>
            <a:spLocks noGrp="1" noChangeArrowheads="1"/>
          </p:cNvSpPr>
          <p:nvPr>
            <p:ph type="title"/>
          </p:nvPr>
        </p:nvSpPr>
        <p:spPr/>
        <p:txBody>
          <a:bodyPr/>
          <a:lstStyle/>
          <a:p>
            <a:r>
              <a:rPr lang="en-US" smtClean="0"/>
              <a:t>Cellular Respiration</a:t>
            </a:r>
          </a:p>
        </p:txBody>
      </p:sp>
      <p:sp>
        <p:nvSpPr>
          <p:cNvPr id="5124" name="Rectangle 3"/>
          <p:cNvSpPr>
            <a:spLocks noGrp="1" noChangeArrowheads="1"/>
          </p:cNvSpPr>
          <p:nvPr>
            <p:ph type="body" idx="1"/>
          </p:nvPr>
        </p:nvSpPr>
        <p:spPr/>
        <p:txBody>
          <a:bodyPr/>
          <a:lstStyle/>
          <a:p>
            <a:pPr>
              <a:lnSpc>
                <a:spcPct val="90000"/>
              </a:lnSpc>
              <a:spcBef>
                <a:spcPct val="65000"/>
              </a:spcBef>
            </a:pPr>
            <a:r>
              <a:rPr lang="en-US" sz="2400" dirty="0" smtClean="0"/>
              <a:t>A cellular process that breaks down carbohydrates and other metabolites with the concomitant buildup of ATP </a:t>
            </a:r>
          </a:p>
          <a:p>
            <a:pPr>
              <a:lnSpc>
                <a:spcPct val="90000"/>
              </a:lnSpc>
              <a:spcBef>
                <a:spcPct val="65000"/>
              </a:spcBef>
            </a:pPr>
            <a:r>
              <a:rPr lang="en-US" sz="2400" dirty="0" smtClean="0"/>
              <a:t>Consumes oxygen and produces carbon dioxide (CO</a:t>
            </a:r>
            <a:r>
              <a:rPr lang="en-US" sz="2400" baseline="-25000" dirty="0" smtClean="0"/>
              <a:t>2</a:t>
            </a:r>
            <a:r>
              <a:rPr lang="en-US" sz="2400" dirty="0" smtClean="0"/>
              <a:t>)</a:t>
            </a:r>
          </a:p>
          <a:p>
            <a:pPr lvl="1">
              <a:lnSpc>
                <a:spcPct val="90000"/>
              </a:lnSpc>
              <a:spcBef>
                <a:spcPct val="65000"/>
              </a:spcBef>
            </a:pPr>
            <a:r>
              <a:rPr lang="en-US" sz="2000" dirty="0" smtClean="0"/>
              <a:t>Cellular respiration is </a:t>
            </a:r>
            <a:r>
              <a:rPr lang="en-US" sz="2000" dirty="0" smtClean="0"/>
              <a:t>an </a:t>
            </a:r>
            <a:r>
              <a:rPr lang="en-US" sz="2000" b="1" dirty="0" smtClean="0"/>
              <a:t>aerobic </a:t>
            </a:r>
            <a:r>
              <a:rPr lang="en-US" sz="2000" b="1" dirty="0" smtClean="0"/>
              <a:t>process</a:t>
            </a:r>
            <a:r>
              <a:rPr lang="en-US" sz="2000" dirty="0" smtClean="0"/>
              <a:t>. </a:t>
            </a:r>
          </a:p>
          <a:p>
            <a:pPr>
              <a:lnSpc>
                <a:spcPct val="90000"/>
              </a:lnSpc>
              <a:spcBef>
                <a:spcPct val="65000"/>
              </a:spcBef>
            </a:pPr>
            <a:r>
              <a:rPr lang="en-US" sz="2400" dirty="0" smtClean="0"/>
              <a:t>Usually involves breakdown of glucose to CO</a:t>
            </a:r>
            <a:r>
              <a:rPr lang="en-US" sz="2400" baseline="-25000" dirty="0" smtClean="0"/>
              <a:t>2</a:t>
            </a:r>
            <a:r>
              <a:rPr lang="en-US" sz="2400" dirty="0" smtClean="0"/>
              <a:t> and water</a:t>
            </a:r>
          </a:p>
          <a:p>
            <a:pPr lvl="1">
              <a:lnSpc>
                <a:spcPct val="90000"/>
              </a:lnSpc>
              <a:spcBef>
                <a:spcPct val="65000"/>
              </a:spcBef>
            </a:pPr>
            <a:r>
              <a:rPr lang="en-US" sz="2000" dirty="0" smtClean="0"/>
              <a:t>Energy extracted from glucose molecule:</a:t>
            </a:r>
          </a:p>
          <a:p>
            <a:pPr lvl="2">
              <a:lnSpc>
                <a:spcPct val="90000"/>
              </a:lnSpc>
              <a:spcBef>
                <a:spcPct val="65000"/>
              </a:spcBef>
            </a:pPr>
            <a:r>
              <a:rPr lang="en-US" sz="1800" dirty="0" smtClean="0"/>
              <a:t> Released step-wise</a:t>
            </a:r>
          </a:p>
          <a:p>
            <a:pPr lvl="2">
              <a:lnSpc>
                <a:spcPct val="90000"/>
              </a:lnSpc>
              <a:spcBef>
                <a:spcPct val="65000"/>
              </a:spcBef>
            </a:pPr>
            <a:r>
              <a:rPr lang="en-US" sz="1800" dirty="0" smtClean="0"/>
              <a:t>Allows ATP to be produced efficiently</a:t>
            </a:r>
          </a:p>
          <a:p>
            <a:pPr lvl="1">
              <a:lnSpc>
                <a:spcPct val="90000"/>
              </a:lnSpc>
              <a:spcBef>
                <a:spcPct val="65000"/>
              </a:spcBef>
            </a:pPr>
            <a:r>
              <a:rPr lang="en-US" sz="2000" dirty="0" smtClean="0"/>
              <a:t>Oxidation-reduction enzymes include NAD</a:t>
            </a:r>
            <a:r>
              <a:rPr lang="en-US" sz="2000" baseline="30000" dirty="0" smtClean="0"/>
              <a:t>+</a:t>
            </a:r>
            <a:r>
              <a:rPr lang="en-US" sz="2000" dirty="0" smtClean="0"/>
              <a:t> and FAD as coenzymes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E7FA719-4EF8-4EE9-B8E7-4443522A52E5}" type="slidenum">
              <a:rPr lang="en-US" smtClean="0">
                <a:latin typeface="Arial Black" pitchFamily="34" charset="0"/>
              </a:rPr>
              <a:pPr eaLnBrk="1" hangingPunct="1"/>
              <a:t>30</a:t>
            </a:fld>
            <a:endParaRPr lang="en-US" smtClean="0">
              <a:latin typeface="Arial Black" pitchFamily="34" charset="0"/>
            </a:endParaRPr>
          </a:p>
        </p:txBody>
      </p:sp>
      <p:sp>
        <p:nvSpPr>
          <p:cNvPr id="36867" name="Rectangle 2"/>
          <p:cNvSpPr>
            <a:spLocks noGrp="1" noChangeArrowheads="1"/>
          </p:cNvSpPr>
          <p:nvPr>
            <p:ph type="title"/>
          </p:nvPr>
        </p:nvSpPr>
        <p:spPr/>
        <p:txBody>
          <a:bodyPr/>
          <a:lstStyle/>
          <a:p>
            <a:r>
              <a:rPr lang="en-US" smtClean="0"/>
              <a:t>Electron Transport Chain</a:t>
            </a:r>
          </a:p>
        </p:txBody>
      </p:sp>
      <p:sp>
        <p:nvSpPr>
          <p:cNvPr id="36868" name="Rectangle 3"/>
          <p:cNvSpPr>
            <a:spLocks noGrp="1" noChangeArrowheads="1"/>
          </p:cNvSpPr>
          <p:nvPr>
            <p:ph type="body" idx="1"/>
          </p:nvPr>
        </p:nvSpPr>
        <p:spPr/>
        <p:txBody>
          <a:bodyPr/>
          <a:lstStyle/>
          <a:p>
            <a:pPr>
              <a:spcBef>
                <a:spcPct val="0"/>
              </a:spcBef>
            </a:pPr>
            <a:r>
              <a:rPr lang="en-US" sz="2800" smtClean="0"/>
              <a:t>The fate of the hydrogens:</a:t>
            </a:r>
          </a:p>
          <a:p>
            <a:pPr>
              <a:spcBef>
                <a:spcPct val="0"/>
              </a:spcBef>
            </a:pPr>
            <a:r>
              <a:rPr lang="en-US" sz="2800" smtClean="0"/>
              <a:t>Hydrogens from NADH deliver enough energy to make 3 ATPs</a:t>
            </a:r>
          </a:p>
          <a:p>
            <a:pPr lvl="1">
              <a:spcBef>
                <a:spcPct val="0"/>
              </a:spcBef>
            </a:pPr>
            <a:r>
              <a:rPr lang="en-US" sz="2400" smtClean="0"/>
              <a:t>Those from FADH</a:t>
            </a:r>
            <a:r>
              <a:rPr lang="en-US" sz="2400" baseline="-25000" smtClean="0"/>
              <a:t>2</a:t>
            </a:r>
            <a:r>
              <a:rPr lang="en-US" sz="2400" smtClean="0"/>
              <a:t> have only enough for 2 ATPs</a:t>
            </a:r>
          </a:p>
          <a:p>
            <a:pPr lvl="1">
              <a:spcBef>
                <a:spcPct val="0"/>
              </a:spcBef>
            </a:pPr>
            <a:r>
              <a:rPr lang="en-US" sz="2400" smtClean="0"/>
              <a:t>“Spent” hydrogens combine with oxygen</a:t>
            </a:r>
          </a:p>
          <a:p>
            <a:pPr>
              <a:spcBef>
                <a:spcPct val="0"/>
              </a:spcBef>
            </a:pPr>
            <a:r>
              <a:rPr lang="en-US" sz="2800" smtClean="0"/>
              <a:t>Recycling of coenzymes increases efficiency</a:t>
            </a:r>
          </a:p>
          <a:p>
            <a:pPr lvl="1">
              <a:spcBef>
                <a:spcPct val="0"/>
              </a:spcBef>
            </a:pPr>
            <a:r>
              <a:rPr lang="en-US" sz="2400" smtClean="0"/>
              <a:t>Once NADH delivers hydrogens, it returns (as NAD</a:t>
            </a:r>
            <a:r>
              <a:rPr lang="en-US" sz="2400" baseline="30000" smtClean="0"/>
              <a:t>+</a:t>
            </a:r>
            <a:r>
              <a:rPr lang="en-US" sz="2400" smtClean="0"/>
              <a:t>) to pick up more hydrogens</a:t>
            </a:r>
          </a:p>
          <a:p>
            <a:pPr lvl="1">
              <a:spcBef>
                <a:spcPct val="0"/>
              </a:spcBef>
            </a:pPr>
            <a:r>
              <a:rPr lang="en-US" sz="2400" smtClean="0"/>
              <a:t>However, hydrogens must be combined with oxygen to make water</a:t>
            </a:r>
          </a:p>
          <a:p>
            <a:pPr lvl="1">
              <a:spcBef>
                <a:spcPct val="0"/>
              </a:spcBef>
            </a:pPr>
            <a:r>
              <a:rPr lang="en-US" sz="2400" smtClean="0"/>
              <a:t>If O</a:t>
            </a:r>
            <a:r>
              <a:rPr lang="en-US" sz="2400" baseline="-25000" smtClean="0"/>
              <a:t>2</a:t>
            </a:r>
            <a:r>
              <a:rPr lang="en-US" sz="2400" smtClean="0"/>
              <a:t> not present, NADH cannot release H</a:t>
            </a:r>
          </a:p>
          <a:p>
            <a:pPr lvl="1">
              <a:spcBef>
                <a:spcPct val="0"/>
              </a:spcBef>
            </a:pPr>
            <a:r>
              <a:rPr lang="en-US" sz="2400" smtClean="0"/>
              <a:t>No longer recycled back to NAD</a:t>
            </a:r>
            <a:r>
              <a:rPr lang="en-US" sz="2400" baseline="30000" smtClean="0"/>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smtClean="0"/>
              <a:t>Animation</a:t>
            </a:r>
          </a:p>
        </p:txBody>
      </p:sp>
      <p:sp>
        <p:nvSpPr>
          <p:cNvPr id="78854" name="Text Box 6"/>
          <p:cNvSpPr txBox="1">
            <a:spLocks noChangeArrowheads="1"/>
          </p:cNvSpPr>
          <p:nvPr/>
        </p:nvSpPr>
        <p:spPr bwMode="auto">
          <a:xfrm>
            <a:off x="2819400" y="2362200"/>
            <a:ext cx="3581400" cy="264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t>Please note that due to differing operating systems, some animations will not appear until the presentation is viewed in Presentation Mode (Slide Show view). You may see blank slides in the “Normal” or “Slide Sorter” views. All animations will appear after viewing in Presentation Mode and playing each animation. Most animations will require the latest version of the Flash Player, which is available at http://get.adobe.com/flashplayer.</a:t>
            </a:r>
          </a:p>
        </p:txBody>
      </p:sp>
    </p:spTree>
    <p:controls>
      <mc:AlternateContent xmlns:mc="http://schemas.openxmlformats.org/markup-compatibility/2006">
        <mc:Choice xmlns:v="urn:schemas-microsoft-com:vml" Requires="v">
          <p:control spid="80898" name="ShockwaveFlash1" r:id="rId2" imgW="4930724" imgH="4552381"/>
        </mc:Choice>
        <mc:Fallback>
          <p:control name="ShockwaveFlash1" r:id="rId2" imgW="4930724" imgH="4552381">
            <p:pic>
              <p:nvPicPr>
                <p:cNvPr id="0" name="ShockwaveFlash1"/>
                <p:cNvPicPr preferRelativeResize="0">
                  <a:picLocks noChangeArrowheads="1" noChangeShapeType="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2106613" y="1652588"/>
                  <a:ext cx="4930775" cy="455295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7917225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0344E1D-E5F1-43BD-ADD4-D41C6FFEB214}" type="slidenum">
              <a:rPr lang="en-US" smtClean="0">
                <a:latin typeface="Arial Black" pitchFamily="34" charset="0"/>
              </a:rPr>
              <a:pPr eaLnBrk="1" hangingPunct="1"/>
              <a:t>32</a:t>
            </a:fld>
            <a:endParaRPr lang="en-US" smtClean="0">
              <a:latin typeface="Arial Black" pitchFamily="34" charset="0"/>
            </a:endParaRPr>
          </a:p>
        </p:txBody>
      </p:sp>
      <p:sp>
        <p:nvSpPr>
          <p:cNvPr id="40963" name="Rectangle 2"/>
          <p:cNvSpPr>
            <a:spLocks noGrp="1" noChangeArrowheads="1"/>
          </p:cNvSpPr>
          <p:nvPr>
            <p:ph type="title"/>
          </p:nvPr>
        </p:nvSpPr>
        <p:spPr>
          <a:xfrm>
            <a:off x="195263" y="228600"/>
            <a:ext cx="8623300" cy="914400"/>
          </a:xfrm>
        </p:spPr>
        <p:txBody>
          <a:bodyPr/>
          <a:lstStyle/>
          <a:p>
            <a:r>
              <a:rPr lang="en-US" sz="3400" smtClean="0"/>
              <a:t>Glucose Catabolism: Overall Energy Yield</a:t>
            </a:r>
          </a:p>
        </p:txBody>
      </p:sp>
      <p:sp>
        <p:nvSpPr>
          <p:cNvPr id="40964" name="Rectangle 3"/>
          <p:cNvSpPr>
            <a:spLocks noGrp="1" noChangeArrowheads="1"/>
          </p:cNvSpPr>
          <p:nvPr>
            <p:ph type="body" idx="1"/>
          </p:nvPr>
        </p:nvSpPr>
        <p:spPr/>
        <p:txBody>
          <a:bodyPr/>
          <a:lstStyle/>
          <a:p>
            <a:pPr>
              <a:lnSpc>
                <a:spcPct val="90000"/>
              </a:lnSpc>
              <a:spcBef>
                <a:spcPct val="50000"/>
              </a:spcBef>
            </a:pPr>
            <a:r>
              <a:rPr lang="en-US" smtClean="0"/>
              <a:t>Net yield per glucose:</a:t>
            </a:r>
          </a:p>
          <a:p>
            <a:pPr lvl="1">
              <a:lnSpc>
                <a:spcPct val="90000"/>
              </a:lnSpc>
              <a:spcBef>
                <a:spcPct val="50000"/>
              </a:spcBef>
            </a:pPr>
            <a:r>
              <a:rPr lang="en-US" smtClean="0"/>
              <a:t>From glycolysis – 2 ATP</a:t>
            </a:r>
          </a:p>
          <a:p>
            <a:pPr lvl="1">
              <a:lnSpc>
                <a:spcPct val="90000"/>
              </a:lnSpc>
              <a:spcBef>
                <a:spcPct val="50000"/>
              </a:spcBef>
            </a:pPr>
            <a:r>
              <a:rPr lang="en-US" smtClean="0"/>
              <a:t>From citric acid cycle – 2 ATP</a:t>
            </a:r>
          </a:p>
          <a:p>
            <a:pPr lvl="1">
              <a:lnSpc>
                <a:spcPct val="90000"/>
              </a:lnSpc>
              <a:spcBef>
                <a:spcPct val="50000"/>
              </a:spcBef>
            </a:pPr>
            <a:r>
              <a:rPr lang="en-US" smtClean="0"/>
              <a:t>From electron transport chain – 32 ATP</a:t>
            </a:r>
          </a:p>
          <a:p>
            <a:pPr>
              <a:lnSpc>
                <a:spcPct val="90000"/>
              </a:lnSpc>
              <a:spcBef>
                <a:spcPct val="50000"/>
              </a:spcBef>
            </a:pPr>
            <a:r>
              <a:rPr lang="en-US" smtClean="0"/>
              <a:t>Energy content:</a:t>
            </a:r>
          </a:p>
          <a:p>
            <a:pPr lvl="1">
              <a:lnSpc>
                <a:spcPct val="90000"/>
              </a:lnSpc>
              <a:spcBef>
                <a:spcPct val="50000"/>
              </a:spcBef>
            </a:pPr>
            <a:r>
              <a:rPr lang="en-US" smtClean="0"/>
              <a:t>Reactant (glucose) 686 kcal</a:t>
            </a:r>
          </a:p>
          <a:p>
            <a:pPr lvl="1">
              <a:lnSpc>
                <a:spcPct val="90000"/>
              </a:lnSpc>
              <a:spcBef>
                <a:spcPct val="50000"/>
              </a:spcBef>
            </a:pPr>
            <a:r>
              <a:rPr lang="en-US" smtClean="0"/>
              <a:t>Energy yield (36 ATP) 263 kcal</a:t>
            </a:r>
          </a:p>
          <a:p>
            <a:pPr lvl="1">
              <a:lnSpc>
                <a:spcPct val="90000"/>
              </a:lnSpc>
              <a:spcBef>
                <a:spcPct val="50000"/>
              </a:spcBef>
            </a:pPr>
            <a:r>
              <a:rPr lang="en-US" smtClean="0"/>
              <a:t>Efficiency 39%; balance is waste heat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A6F4019-6EB1-4A82-A0B6-4C02AD8C0C68}" type="slidenum">
              <a:rPr lang="en-US" smtClean="0">
                <a:latin typeface="Arial Black" pitchFamily="34" charset="0"/>
              </a:rPr>
              <a:pPr eaLnBrk="1" hangingPunct="1"/>
              <a:t>33</a:t>
            </a:fld>
            <a:endParaRPr lang="en-US" smtClean="0">
              <a:latin typeface="Arial Black" pitchFamily="34" charset="0"/>
            </a:endParaRPr>
          </a:p>
        </p:txBody>
      </p:sp>
      <p:sp>
        <p:nvSpPr>
          <p:cNvPr id="41988" name="Rectangle 2"/>
          <p:cNvSpPr>
            <a:spLocks noGrp="1" noChangeArrowheads="1"/>
          </p:cNvSpPr>
          <p:nvPr>
            <p:ph type="title"/>
          </p:nvPr>
        </p:nvSpPr>
        <p:spPr>
          <a:xfrm>
            <a:off x="0" y="228600"/>
            <a:ext cx="8713788" cy="882650"/>
          </a:xfrm>
        </p:spPr>
        <p:txBody>
          <a:bodyPr/>
          <a:lstStyle/>
          <a:p>
            <a:r>
              <a:rPr lang="en-US" sz="3400" smtClean="0"/>
              <a:t>Overall Energy Yielded per Glucose Molecule</a:t>
            </a:r>
          </a:p>
        </p:txBody>
      </p:sp>
      <p:pic>
        <p:nvPicPr>
          <p:cNvPr id="41991" name="Picture 7" descr="mad2543X_08_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3213" y="1635125"/>
            <a:ext cx="5978525" cy="4462463"/>
          </a:xfrm>
          <a:prstGeom prst="rect">
            <a:avLst/>
          </a:prstGeom>
          <a:noFill/>
          <a:extLst>
            <a:ext uri="{909E8E84-426E-40DD-AFC4-6F175D3DCCD1}">
              <a14:hiddenFill xmlns:a14="http://schemas.microsoft.com/office/drawing/2010/main">
                <a:solidFill>
                  <a:srgbClr val="FFFFFF"/>
                </a:solidFill>
              </a14:hiddenFill>
            </a:ext>
          </a:extLst>
        </p:spPr>
      </p:pic>
      <p:sp>
        <p:nvSpPr>
          <p:cNvPr id="41995" name="Rectangle 11"/>
          <p:cNvSpPr>
            <a:spLocks noChangeArrowheads="1"/>
          </p:cNvSpPr>
          <p:nvPr/>
        </p:nvSpPr>
        <p:spPr bwMode="auto">
          <a:xfrm rot="16200000">
            <a:off x="1677988" y="2409825"/>
            <a:ext cx="539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rPr>
              <a:t>Cytoplasm</a:t>
            </a:r>
            <a:endParaRPr lang="en-US" b="1"/>
          </a:p>
        </p:txBody>
      </p:sp>
      <p:sp>
        <p:nvSpPr>
          <p:cNvPr id="41996" name="Rectangle 12"/>
          <p:cNvSpPr>
            <a:spLocks noChangeArrowheads="1"/>
          </p:cNvSpPr>
          <p:nvPr/>
        </p:nvSpPr>
        <p:spPr bwMode="auto">
          <a:xfrm rot="16200000">
            <a:off x="1587501" y="4098925"/>
            <a:ext cx="7175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rPr>
              <a:t>Mitochondrion</a:t>
            </a:r>
            <a:endParaRPr lang="en-US" b="1"/>
          </a:p>
        </p:txBody>
      </p:sp>
      <p:sp>
        <p:nvSpPr>
          <p:cNvPr id="41997" name="Rectangle 13"/>
          <p:cNvSpPr>
            <a:spLocks noChangeArrowheads="1"/>
          </p:cNvSpPr>
          <p:nvPr/>
        </p:nvSpPr>
        <p:spPr bwMode="auto">
          <a:xfrm rot="16200000">
            <a:off x="5253038" y="3579812"/>
            <a:ext cx="1206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rPr>
              <a:t>Electron transport chain</a:t>
            </a:r>
            <a:endParaRPr lang="en-US" b="1"/>
          </a:p>
        </p:txBody>
      </p:sp>
      <p:sp>
        <p:nvSpPr>
          <p:cNvPr id="41998" name="Rectangle 14"/>
          <p:cNvSpPr>
            <a:spLocks noChangeArrowheads="1"/>
          </p:cNvSpPr>
          <p:nvPr/>
        </p:nvSpPr>
        <p:spPr bwMode="auto">
          <a:xfrm>
            <a:off x="2214563" y="2500313"/>
            <a:ext cx="63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rPr>
              <a:t>2</a:t>
            </a:r>
            <a:endParaRPr lang="en-US" b="1"/>
          </a:p>
        </p:txBody>
      </p:sp>
      <p:sp>
        <p:nvSpPr>
          <p:cNvPr id="41999" name="Rectangle 15"/>
          <p:cNvSpPr>
            <a:spLocks noChangeArrowheads="1"/>
          </p:cNvSpPr>
          <p:nvPr/>
        </p:nvSpPr>
        <p:spPr bwMode="auto">
          <a:xfrm>
            <a:off x="2162175" y="2624138"/>
            <a:ext cx="158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rPr>
              <a:t>net</a:t>
            </a:r>
            <a:endParaRPr lang="en-US" b="1"/>
          </a:p>
        </p:txBody>
      </p:sp>
      <p:sp>
        <p:nvSpPr>
          <p:cNvPr id="42000" name="Rectangle 16"/>
          <p:cNvSpPr>
            <a:spLocks noChangeArrowheads="1"/>
          </p:cNvSpPr>
          <p:nvPr/>
        </p:nvSpPr>
        <p:spPr bwMode="auto">
          <a:xfrm>
            <a:off x="2214563" y="4397375"/>
            <a:ext cx="63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rPr>
              <a:t>2</a:t>
            </a:r>
            <a:endParaRPr lang="en-US" b="1"/>
          </a:p>
        </p:txBody>
      </p:sp>
      <p:sp>
        <p:nvSpPr>
          <p:cNvPr id="42001" name="Rectangle 17"/>
          <p:cNvSpPr>
            <a:spLocks noChangeArrowheads="1"/>
          </p:cNvSpPr>
          <p:nvPr/>
        </p:nvSpPr>
        <p:spPr bwMode="auto">
          <a:xfrm>
            <a:off x="3498850" y="1951038"/>
            <a:ext cx="393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rPr>
              <a:t>glucose</a:t>
            </a:r>
            <a:endParaRPr lang="en-US" b="1"/>
          </a:p>
        </p:txBody>
      </p:sp>
      <p:sp>
        <p:nvSpPr>
          <p:cNvPr id="42002" name="Rectangle 18"/>
          <p:cNvSpPr>
            <a:spLocks noChangeArrowheads="1"/>
          </p:cNvSpPr>
          <p:nvPr/>
        </p:nvSpPr>
        <p:spPr bwMode="auto">
          <a:xfrm>
            <a:off x="3425825" y="2841625"/>
            <a:ext cx="5334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rPr>
              <a:t>2 pyruvate</a:t>
            </a:r>
            <a:endParaRPr lang="en-US" b="1"/>
          </a:p>
        </p:txBody>
      </p:sp>
      <p:sp>
        <p:nvSpPr>
          <p:cNvPr id="42003" name="Rectangle 19"/>
          <p:cNvSpPr>
            <a:spLocks noChangeArrowheads="1"/>
          </p:cNvSpPr>
          <p:nvPr/>
        </p:nvSpPr>
        <p:spPr bwMode="auto">
          <a:xfrm>
            <a:off x="3373438" y="3338513"/>
            <a:ext cx="647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rPr>
              <a:t>2 acetyl CoA</a:t>
            </a:r>
            <a:endParaRPr lang="en-US" b="1"/>
          </a:p>
        </p:txBody>
      </p:sp>
      <p:sp>
        <p:nvSpPr>
          <p:cNvPr id="42005" name="Rectangle 21"/>
          <p:cNvSpPr>
            <a:spLocks noChangeArrowheads="1"/>
          </p:cNvSpPr>
          <p:nvPr/>
        </p:nvSpPr>
        <p:spPr bwMode="auto">
          <a:xfrm>
            <a:off x="3452813" y="4165600"/>
            <a:ext cx="5016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900" b="1">
                <a:solidFill>
                  <a:srgbClr val="000000"/>
                </a:solidFill>
              </a:rPr>
              <a:t>Citric acid</a:t>
            </a:r>
          </a:p>
          <a:p>
            <a:pPr algn="ctr"/>
            <a:r>
              <a:rPr lang="en-US" sz="900" b="1">
                <a:solidFill>
                  <a:srgbClr val="000000"/>
                </a:solidFill>
              </a:rPr>
              <a:t>cycle</a:t>
            </a:r>
          </a:p>
        </p:txBody>
      </p:sp>
      <p:sp>
        <p:nvSpPr>
          <p:cNvPr id="42007" name="Rectangle 23"/>
          <p:cNvSpPr>
            <a:spLocks noChangeArrowheads="1"/>
          </p:cNvSpPr>
          <p:nvPr/>
        </p:nvSpPr>
        <p:spPr bwMode="auto">
          <a:xfrm>
            <a:off x="1800225" y="5300663"/>
            <a:ext cx="400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rPr>
              <a:t>subtotal</a:t>
            </a:r>
            <a:endParaRPr lang="en-US" b="1"/>
          </a:p>
        </p:txBody>
      </p:sp>
      <p:sp>
        <p:nvSpPr>
          <p:cNvPr id="42008" name="Rectangle 24"/>
          <p:cNvSpPr>
            <a:spLocks noChangeArrowheads="1"/>
          </p:cNvSpPr>
          <p:nvPr/>
        </p:nvSpPr>
        <p:spPr bwMode="auto">
          <a:xfrm>
            <a:off x="6234113" y="5300663"/>
            <a:ext cx="400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rPr>
              <a:t>subtotal</a:t>
            </a:r>
            <a:endParaRPr lang="en-US" b="1"/>
          </a:p>
        </p:txBody>
      </p:sp>
      <p:sp>
        <p:nvSpPr>
          <p:cNvPr id="42009" name="Rectangle 25"/>
          <p:cNvSpPr>
            <a:spLocks noChangeArrowheads="1"/>
          </p:cNvSpPr>
          <p:nvPr/>
        </p:nvSpPr>
        <p:spPr bwMode="auto">
          <a:xfrm>
            <a:off x="3970338" y="2392363"/>
            <a:ext cx="488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rPr>
              <a:t>glycolysis</a:t>
            </a:r>
            <a:endParaRPr lang="en-US" b="1"/>
          </a:p>
        </p:txBody>
      </p:sp>
      <p:sp>
        <p:nvSpPr>
          <p:cNvPr id="42010" name="Rectangle 26"/>
          <p:cNvSpPr>
            <a:spLocks noChangeArrowheads="1"/>
          </p:cNvSpPr>
          <p:nvPr/>
        </p:nvSpPr>
        <p:spPr bwMode="auto">
          <a:xfrm>
            <a:off x="4244975" y="3787775"/>
            <a:ext cx="30956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900" b="1">
                <a:solidFill>
                  <a:srgbClr val="000000"/>
                </a:solidFill>
              </a:rPr>
              <a:t>2 CO</a:t>
            </a:r>
            <a:r>
              <a:rPr lang="en-US" sz="900" b="1" baseline="-25000">
                <a:solidFill>
                  <a:srgbClr val="000000"/>
                </a:solidFill>
              </a:rPr>
              <a:t>2</a:t>
            </a:r>
            <a:endParaRPr lang="en-US" b="1" baseline="-25000"/>
          </a:p>
        </p:txBody>
      </p:sp>
      <p:sp>
        <p:nvSpPr>
          <p:cNvPr id="42012" name="Rectangle 28"/>
          <p:cNvSpPr>
            <a:spLocks noChangeArrowheads="1"/>
          </p:cNvSpPr>
          <p:nvPr/>
        </p:nvSpPr>
        <p:spPr bwMode="auto">
          <a:xfrm>
            <a:off x="4244975" y="4652963"/>
            <a:ext cx="30956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900" b="1">
                <a:solidFill>
                  <a:srgbClr val="000000"/>
                </a:solidFill>
              </a:rPr>
              <a:t>4 CO</a:t>
            </a:r>
            <a:r>
              <a:rPr lang="en-US" sz="900" b="1" baseline="-25000">
                <a:solidFill>
                  <a:srgbClr val="000000"/>
                </a:solidFill>
              </a:rPr>
              <a:t>2</a:t>
            </a:r>
            <a:endParaRPr lang="en-US" b="1" baseline="-25000"/>
          </a:p>
        </p:txBody>
      </p:sp>
      <p:sp>
        <p:nvSpPr>
          <p:cNvPr id="42014" name="Rectangle 30"/>
          <p:cNvSpPr>
            <a:spLocks noChangeArrowheads="1"/>
          </p:cNvSpPr>
          <p:nvPr/>
        </p:nvSpPr>
        <p:spPr bwMode="auto">
          <a:xfrm>
            <a:off x="5121275" y="2679700"/>
            <a:ext cx="3238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rPr>
              <a:t>NADH</a:t>
            </a:r>
            <a:endParaRPr lang="en-US" b="1"/>
          </a:p>
        </p:txBody>
      </p:sp>
      <p:sp>
        <p:nvSpPr>
          <p:cNvPr id="42015" name="Rectangle 31"/>
          <p:cNvSpPr>
            <a:spLocks noChangeArrowheads="1"/>
          </p:cNvSpPr>
          <p:nvPr/>
        </p:nvSpPr>
        <p:spPr bwMode="auto">
          <a:xfrm>
            <a:off x="5121275" y="3243263"/>
            <a:ext cx="3238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rPr>
              <a:t>NADH</a:t>
            </a:r>
            <a:endParaRPr lang="en-US" b="1"/>
          </a:p>
        </p:txBody>
      </p:sp>
      <p:sp>
        <p:nvSpPr>
          <p:cNvPr id="42016" name="Rectangle 32"/>
          <p:cNvSpPr>
            <a:spLocks noChangeArrowheads="1"/>
          </p:cNvSpPr>
          <p:nvPr/>
        </p:nvSpPr>
        <p:spPr bwMode="auto">
          <a:xfrm>
            <a:off x="5121275" y="3954463"/>
            <a:ext cx="3238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rPr>
              <a:t>NADH</a:t>
            </a:r>
            <a:endParaRPr lang="en-US" b="1"/>
          </a:p>
        </p:txBody>
      </p:sp>
      <p:sp>
        <p:nvSpPr>
          <p:cNvPr id="42017" name="Rectangle 33"/>
          <p:cNvSpPr>
            <a:spLocks noChangeArrowheads="1"/>
          </p:cNvSpPr>
          <p:nvPr/>
        </p:nvSpPr>
        <p:spPr bwMode="auto">
          <a:xfrm>
            <a:off x="5121275" y="4503738"/>
            <a:ext cx="35401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900" b="1">
                <a:solidFill>
                  <a:srgbClr val="000000"/>
                </a:solidFill>
              </a:rPr>
              <a:t>FADH</a:t>
            </a:r>
            <a:r>
              <a:rPr lang="en-US" sz="900" b="1" baseline="-25000">
                <a:solidFill>
                  <a:srgbClr val="000000"/>
                </a:solidFill>
              </a:rPr>
              <a:t>2</a:t>
            </a:r>
            <a:endParaRPr lang="en-US" b="1" baseline="-25000"/>
          </a:p>
        </p:txBody>
      </p:sp>
      <p:sp>
        <p:nvSpPr>
          <p:cNvPr id="42020" name="Rectangle 36"/>
          <p:cNvSpPr>
            <a:spLocks noChangeArrowheads="1"/>
          </p:cNvSpPr>
          <p:nvPr/>
        </p:nvSpPr>
        <p:spPr bwMode="auto">
          <a:xfrm>
            <a:off x="4899025" y="2687638"/>
            <a:ext cx="63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rPr>
              <a:t>2</a:t>
            </a:r>
            <a:endParaRPr lang="en-US" b="1"/>
          </a:p>
        </p:txBody>
      </p:sp>
      <p:sp>
        <p:nvSpPr>
          <p:cNvPr id="42021" name="Rectangle 37"/>
          <p:cNvSpPr>
            <a:spLocks noChangeArrowheads="1"/>
          </p:cNvSpPr>
          <p:nvPr/>
        </p:nvSpPr>
        <p:spPr bwMode="auto">
          <a:xfrm>
            <a:off x="4899025" y="3251200"/>
            <a:ext cx="63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rPr>
              <a:t>2</a:t>
            </a:r>
            <a:endParaRPr lang="en-US" b="1"/>
          </a:p>
        </p:txBody>
      </p:sp>
      <p:sp>
        <p:nvSpPr>
          <p:cNvPr id="42022" name="Rectangle 38"/>
          <p:cNvSpPr>
            <a:spLocks noChangeArrowheads="1"/>
          </p:cNvSpPr>
          <p:nvPr/>
        </p:nvSpPr>
        <p:spPr bwMode="auto">
          <a:xfrm>
            <a:off x="4899025" y="3959225"/>
            <a:ext cx="63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rPr>
              <a:t>6</a:t>
            </a:r>
            <a:endParaRPr lang="en-US" b="1"/>
          </a:p>
        </p:txBody>
      </p:sp>
      <p:sp>
        <p:nvSpPr>
          <p:cNvPr id="42023" name="Rectangle 39"/>
          <p:cNvSpPr>
            <a:spLocks noChangeArrowheads="1"/>
          </p:cNvSpPr>
          <p:nvPr/>
        </p:nvSpPr>
        <p:spPr bwMode="auto">
          <a:xfrm>
            <a:off x="4899025" y="4516438"/>
            <a:ext cx="63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rPr>
              <a:t>2</a:t>
            </a:r>
            <a:endParaRPr lang="en-US" b="1"/>
          </a:p>
        </p:txBody>
      </p:sp>
      <p:sp>
        <p:nvSpPr>
          <p:cNvPr id="42024" name="Rectangle 40"/>
          <p:cNvSpPr>
            <a:spLocks noChangeArrowheads="1"/>
          </p:cNvSpPr>
          <p:nvPr/>
        </p:nvSpPr>
        <p:spPr bwMode="auto">
          <a:xfrm>
            <a:off x="6589713" y="2681288"/>
            <a:ext cx="292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rPr>
              <a:t>4 or 6</a:t>
            </a:r>
            <a:endParaRPr lang="en-US" b="1"/>
          </a:p>
        </p:txBody>
      </p:sp>
      <p:sp>
        <p:nvSpPr>
          <p:cNvPr id="42025" name="Rectangle 41"/>
          <p:cNvSpPr>
            <a:spLocks noChangeArrowheads="1"/>
          </p:cNvSpPr>
          <p:nvPr/>
        </p:nvSpPr>
        <p:spPr bwMode="auto">
          <a:xfrm>
            <a:off x="6707188" y="3244850"/>
            <a:ext cx="63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rPr>
              <a:t>6</a:t>
            </a:r>
            <a:endParaRPr lang="en-US" b="1"/>
          </a:p>
        </p:txBody>
      </p:sp>
      <p:sp>
        <p:nvSpPr>
          <p:cNvPr id="42026" name="Rectangle 42"/>
          <p:cNvSpPr>
            <a:spLocks noChangeArrowheads="1"/>
          </p:cNvSpPr>
          <p:nvPr/>
        </p:nvSpPr>
        <p:spPr bwMode="auto">
          <a:xfrm>
            <a:off x="6675438" y="3944938"/>
            <a:ext cx="127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rPr>
              <a:t>18</a:t>
            </a:r>
            <a:endParaRPr lang="en-US" b="1"/>
          </a:p>
        </p:txBody>
      </p:sp>
      <p:sp>
        <p:nvSpPr>
          <p:cNvPr id="42027" name="Rectangle 43"/>
          <p:cNvSpPr>
            <a:spLocks noChangeArrowheads="1"/>
          </p:cNvSpPr>
          <p:nvPr/>
        </p:nvSpPr>
        <p:spPr bwMode="auto">
          <a:xfrm>
            <a:off x="6707188" y="4522788"/>
            <a:ext cx="63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rPr>
              <a:t>4</a:t>
            </a:r>
            <a:endParaRPr lang="en-US" b="1"/>
          </a:p>
        </p:txBody>
      </p:sp>
      <p:sp>
        <p:nvSpPr>
          <p:cNvPr id="42028" name="Rectangle 44"/>
          <p:cNvSpPr>
            <a:spLocks noChangeArrowheads="1"/>
          </p:cNvSpPr>
          <p:nvPr/>
        </p:nvSpPr>
        <p:spPr bwMode="auto">
          <a:xfrm>
            <a:off x="6642100" y="5411788"/>
            <a:ext cx="127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rPr>
              <a:t>32</a:t>
            </a:r>
            <a:endParaRPr lang="en-US" b="1"/>
          </a:p>
        </p:txBody>
      </p:sp>
      <p:sp>
        <p:nvSpPr>
          <p:cNvPr id="42029" name="Rectangle 45"/>
          <p:cNvSpPr>
            <a:spLocks noChangeArrowheads="1"/>
          </p:cNvSpPr>
          <p:nvPr/>
        </p:nvSpPr>
        <p:spPr bwMode="auto">
          <a:xfrm>
            <a:off x="2214563" y="5411788"/>
            <a:ext cx="63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rPr>
              <a:t>4</a:t>
            </a:r>
            <a:endParaRPr lang="en-US" b="1"/>
          </a:p>
        </p:txBody>
      </p:sp>
      <p:sp>
        <p:nvSpPr>
          <p:cNvPr id="42030" name="Rectangle 46"/>
          <p:cNvSpPr>
            <a:spLocks noChangeArrowheads="1"/>
          </p:cNvSpPr>
          <p:nvPr/>
        </p:nvSpPr>
        <p:spPr bwMode="auto">
          <a:xfrm>
            <a:off x="4416425" y="5799138"/>
            <a:ext cx="419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rPr>
              <a:t>36 or 38</a:t>
            </a:r>
            <a:endParaRPr lang="en-US" b="1"/>
          </a:p>
        </p:txBody>
      </p:sp>
      <p:sp>
        <p:nvSpPr>
          <p:cNvPr id="42031" name="Rectangle 47"/>
          <p:cNvSpPr>
            <a:spLocks noChangeArrowheads="1"/>
          </p:cNvSpPr>
          <p:nvPr/>
        </p:nvSpPr>
        <p:spPr bwMode="auto">
          <a:xfrm>
            <a:off x="4508500" y="5922963"/>
            <a:ext cx="2159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rPr>
              <a:t>total</a:t>
            </a:r>
            <a:endParaRPr lang="en-US" b="1"/>
          </a:p>
        </p:txBody>
      </p:sp>
      <p:sp>
        <p:nvSpPr>
          <p:cNvPr id="42032" name="Rectangle 48"/>
          <p:cNvSpPr>
            <a:spLocks noChangeArrowheads="1"/>
          </p:cNvSpPr>
          <p:nvPr/>
        </p:nvSpPr>
        <p:spPr bwMode="auto">
          <a:xfrm>
            <a:off x="5221288" y="5024438"/>
            <a:ext cx="227012"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900" b="1">
                <a:solidFill>
                  <a:srgbClr val="000000"/>
                </a:solidFill>
              </a:rPr>
              <a:t>6 O</a:t>
            </a:r>
            <a:r>
              <a:rPr lang="en-US" sz="900" b="1" baseline="-25000">
                <a:solidFill>
                  <a:srgbClr val="000000"/>
                </a:solidFill>
              </a:rPr>
              <a:t>2</a:t>
            </a:r>
            <a:endParaRPr lang="en-US" b="1" baseline="-25000"/>
          </a:p>
        </p:txBody>
      </p:sp>
      <p:sp>
        <p:nvSpPr>
          <p:cNvPr id="42034" name="Rectangle 50"/>
          <p:cNvSpPr>
            <a:spLocks noChangeArrowheads="1"/>
          </p:cNvSpPr>
          <p:nvPr/>
        </p:nvSpPr>
        <p:spPr bwMode="auto">
          <a:xfrm>
            <a:off x="6315075" y="5024438"/>
            <a:ext cx="30956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900" b="1">
                <a:solidFill>
                  <a:srgbClr val="000000"/>
                </a:solidFill>
              </a:rPr>
              <a:t>6 H</a:t>
            </a:r>
            <a:r>
              <a:rPr lang="en-US" sz="900" b="1" baseline="-25000">
                <a:solidFill>
                  <a:srgbClr val="000000"/>
                </a:solidFill>
              </a:rPr>
              <a:t>2</a:t>
            </a:r>
            <a:r>
              <a:rPr lang="en-US" sz="900" b="1">
                <a:solidFill>
                  <a:srgbClr val="000000"/>
                </a:solidFill>
              </a:rPr>
              <a:t>O</a:t>
            </a:r>
            <a:endParaRPr lang="en-US" b="1"/>
          </a:p>
        </p:txBody>
      </p:sp>
      <p:sp>
        <p:nvSpPr>
          <p:cNvPr id="42037" name="Rectangle 53"/>
          <p:cNvSpPr>
            <a:spLocks noChangeArrowheads="1"/>
          </p:cNvSpPr>
          <p:nvPr/>
        </p:nvSpPr>
        <p:spPr bwMode="auto">
          <a:xfrm>
            <a:off x="7083425" y="4521200"/>
            <a:ext cx="2984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rPr>
              <a:t>ATPP</a:t>
            </a:r>
            <a:endParaRPr lang="en-US" b="1"/>
          </a:p>
        </p:txBody>
      </p:sp>
      <p:sp>
        <p:nvSpPr>
          <p:cNvPr id="42040" name="Rectangle 56"/>
          <p:cNvSpPr>
            <a:spLocks noChangeArrowheads="1"/>
          </p:cNvSpPr>
          <p:nvPr/>
        </p:nvSpPr>
        <p:spPr bwMode="auto">
          <a:xfrm>
            <a:off x="7083425" y="5413375"/>
            <a:ext cx="222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rPr>
              <a:t>ATP</a:t>
            </a:r>
            <a:endParaRPr lang="en-US" b="1"/>
          </a:p>
        </p:txBody>
      </p:sp>
      <p:sp>
        <p:nvSpPr>
          <p:cNvPr id="42043" name="Rectangle 59"/>
          <p:cNvSpPr>
            <a:spLocks noChangeArrowheads="1"/>
          </p:cNvSpPr>
          <p:nvPr/>
        </p:nvSpPr>
        <p:spPr bwMode="auto">
          <a:xfrm>
            <a:off x="5019675" y="5819775"/>
            <a:ext cx="222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rPr>
              <a:t>ATP</a:t>
            </a:r>
            <a:endParaRPr lang="en-US" b="1"/>
          </a:p>
        </p:txBody>
      </p:sp>
      <p:sp>
        <p:nvSpPr>
          <p:cNvPr id="42046" name="Rectangle 62"/>
          <p:cNvSpPr>
            <a:spLocks noChangeArrowheads="1"/>
          </p:cNvSpPr>
          <p:nvPr/>
        </p:nvSpPr>
        <p:spPr bwMode="auto">
          <a:xfrm>
            <a:off x="7083425" y="3940175"/>
            <a:ext cx="222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rPr>
              <a:t>ATP</a:t>
            </a:r>
            <a:endParaRPr lang="en-US" b="1"/>
          </a:p>
        </p:txBody>
      </p:sp>
      <p:sp>
        <p:nvSpPr>
          <p:cNvPr id="42049" name="Rectangle 65"/>
          <p:cNvSpPr>
            <a:spLocks noChangeArrowheads="1"/>
          </p:cNvSpPr>
          <p:nvPr/>
        </p:nvSpPr>
        <p:spPr bwMode="auto">
          <a:xfrm>
            <a:off x="7083425" y="3246438"/>
            <a:ext cx="222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rPr>
              <a:t>ATP</a:t>
            </a:r>
            <a:endParaRPr lang="en-US" b="1"/>
          </a:p>
        </p:txBody>
      </p:sp>
      <p:sp>
        <p:nvSpPr>
          <p:cNvPr id="42052" name="Rectangle 68"/>
          <p:cNvSpPr>
            <a:spLocks noChangeArrowheads="1"/>
          </p:cNvSpPr>
          <p:nvPr/>
        </p:nvSpPr>
        <p:spPr bwMode="auto">
          <a:xfrm>
            <a:off x="7083425" y="2682875"/>
            <a:ext cx="222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rPr>
              <a:t>ATP</a:t>
            </a:r>
            <a:endParaRPr lang="en-US" b="1"/>
          </a:p>
        </p:txBody>
      </p:sp>
      <p:sp>
        <p:nvSpPr>
          <p:cNvPr id="42055" name="Rectangle 71"/>
          <p:cNvSpPr>
            <a:spLocks noChangeArrowheads="1"/>
          </p:cNvSpPr>
          <p:nvPr/>
        </p:nvSpPr>
        <p:spPr bwMode="auto">
          <a:xfrm>
            <a:off x="2517775" y="2498725"/>
            <a:ext cx="762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rPr>
              <a:t>A</a:t>
            </a:r>
            <a:endParaRPr lang="en-US" b="1"/>
          </a:p>
        </p:txBody>
      </p:sp>
      <p:sp>
        <p:nvSpPr>
          <p:cNvPr id="42056" name="Rectangle 72"/>
          <p:cNvSpPr>
            <a:spLocks noChangeArrowheads="1"/>
          </p:cNvSpPr>
          <p:nvPr/>
        </p:nvSpPr>
        <p:spPr bwMode="auto">
          <a:xfrm>
            <a:off x="2589213" y="2498725"/>
            <a:ext cx="698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rPr>
              <a:t>T</a:t>
            </a:r>
            <a:endParaRPr lang="en-US" b="1"/>
          </a:p>
        </p:txBody>
      </p:sp>
      <p:sp>
        <p:nvSpPr>
          <p:cNvPr id="42057" name="Rectangle 73"/>
          <p:cNvSpPr>
            <a:spLocks noChangeArrowheads="1"/>
          </p:cNvSpPr>
          <p:nvPr/>
        </p:nvSpPr>
        <p:spPr bwMode="auto">
          <a:xfrm>
            <a:off x="2655888" y="2498725"/>
            <a:ext cx="762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rPr>
              <a:t>P</a:t>
            </a:r>
            <a:endParaRPr lang="en-US" b="1"/>
          </a:p>
        </p:txBody>
      </p:sp>
      <p:sp>
        <p:nvSpPr>
          <p:cNvPr id="42058" name="Rectangle 74"/>
          <p:cNvSpPr>
            <a:spLocks noChangeArrowheads="1"/>
          </p:cNvSpPr>
          <p:nvPr/>
        </p:nvSpPr>
        <p:spPr bwMode="auto">
          <a:xfrm>
            <a:off x="2517775" y="4402138"/>
            <a:ext cx="222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rPr>
              <a:t>ATP</a:t>
            </a:r>
            <a:endParaRPr lang="en-US" b="1"/>
          </a:p>
        </p:txBody>
      </p:sp>
      <p:sp>
        <p:nvSpPr>
          <p:cNvPr id="42061" name="Rectangle 77"/>
          <p:cNvSpPr>
            <a:spLocks noChangeArrowheads="1"/>
          </p:cNvSpPr>
          <p:nvPr/>
        </p:nvSpPr>
        <p:spPr bwMode="auto">
          <a:xfrm>
            <a:off x="2508250" y="5395913"/>
            <a:ext cx="222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rPr>
              <a:t>ATP</a:t>
            </a:r>
            <a:endParaRPr lang="en-US" b="1"/>
          </a:p>
        </p:txBody>
      </p:sp>
      <p:sp>
        <p:nvSpPr>
          <p:cNvPr id="42064" name="Rectangle 80"/>
          <p:cNvSpPr>
            <a:spLocks noChangeArrowheads="1"/>
          </p:cNvSpPr>
          <p:nvPr/>
        </p:nvSpPr>
        <p:spPr bwMode="auto">
          <a:xfrm>
            <a:off x="6508750" y="5548313"/>
            <a:ext cx="2603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rPr>
              <a:t>or 34</a:t>
            </a:r>
            <a:endParaRPr lang="en-US" b="1"/>
          </a:p>
        </p:txBody>
      </p:sp>
      <p:sp>
        <p:nvSpPr>
          <p:cNvPr id="42065" name="TextBox 24"/>
          <p:cNvSpPr txBox="1">
            <a:spLocks noChangeArrowheads="1"/>
          </p:cNvSpPr>
          <p:nvPr/>
        </p:nvSpPr>
        <p:spPr bwMode="auto">
          <a:xfrm>
            <a:off x="1471613" y="1365250"/>
            <a:ext cx="61785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800">
                <a:solidFill>
                  <a:srgbClr val="000000"/>
                </a:solidFill>
              </a:rPr>
              <a:t>Copyright © The McGraw-Hill Companies, Inc. Permission required for reproduction or display.</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7196820-B6D3-43B8-B61D-4B0B54DB7034}" type="slidenum">
              <a:rPr lang="en-US" smtClean="0">
                <a:latin typeface="Arial Black" pitchFamily="34" charset="0"/>
              </a:rPr>
              <a:pPr eaLnBrk="1" hangingPunct="1"/>
              <a:t>34</a:t>
            </a:fld>
            <a:endParaRPr lang="en-US" smtClean="0">
              <a:latin typeface="Arial Black" pitchFamily="34" charset="0"/>
            </a:endParaRPr>
          </a:p>
        </p:txBody>
      </p:sp>
      <p:sp>
        <p:nvSpPr>
          <p:cNvPr id="46083" name="Rectangle 4"/>
          <p:cNvSpPr>
            <a:spLocks noGrp="1" noChangeArrowheads="1"/>
          </p:cNvSpPr>
          <p:nvPr>
            <p:ph type="title"/>
          </p:nvPr>
        </p:nvSpPr>
        <p:spPr/>
        <p:txBody>
          <a:bodyPr/>
          <a:lstStyle/>
          <a:p>
            <a:r>
              <a:rPr lang="en-US" smtClean="0"/>
              <a:t>Metabolic Pool: Catabolism </a:t>
            </a:r>
          </a:p>
        </p:txBody>
      </p:sp>
      <p:sp>
        <p:nvSpPr>
          <p:cNvPr id="46084" name="Rectangle 5"/>
          <p:cNvSpPr>
            <a:spLocks noGrp="1" noChangeArrowheads="1"/>
          </p:cNvSpPr>
          <p:nvPr>
            <p:ph type="body" idx="1"/>
          </p:nvPr>
        </p:nvSpPr>
        <p:spPr/>
        <p:txBody>
          <a:bodyPr/>
          <a:lstStyle/>
          <a:p>
            <a:r>
              <a:rPr lang="en-US" sz="2800" smtClean="0"/>
              <a:t>Glucose is broken down in cellular respiration.</a:t>
            </a:r>
          </a:p>
          <a:p>
            <a:r>
              <a:rPr lang="en-US" sz="2800" smtClean="0"/>
              <a:t>Fat breaks down into glycerol and three fatty acids.</a:t>
            </a:r>
          </a:p>
          <a:p>
            <a:r>
              <a:rPr lang="en-US" sz="2800" smtClean="0"/>
              <a:t>Amino acids break down into carbon chains and amino groups</a:t>
            </a:r>
          </a:p>
          <a:p>
            <a:pPr lvl="1"/>
            <a:r>
              <a:rPr lang="en-US" sz="2400" smtClean="0"/>
              <a:t>Deaminated (NH</a:t>
            </a:r>
            <a:r>
              <a:rPr lang="en-US" sz="2400" baseline="-25000" smtClean="0"/>
              <a:t>2</a:t>
            </a:r>
            <a:r>
              <a:rPr lang="en-US" sz="2400" smtClean="0"/>
              <a:t> removed) in liver</a:t>
            </a:r>
          </a:p>
          <a:p>
            <a:pPr lvl="2"/>
            <a:r>
              <a:rPr lang="en-US" sz="2000" smtClean="0"/>
              <a:t>Results in poisonous ammonia (NH</a:t>
            </a:r>
            <a:r>
              <a:rPr lang="en-US" sz="2000" baseline="-25000" smtClean="0"/>
              <a:t>3</a:t>
            </a:r>
            <a:r>
              <a:rPr lang="en-US" sz="2000" smtClean="0"/>
              <a:t>)</a:t>
            </a:r>
          </a:p>
          <a:p>
            <a:pPr lvl="2"/>
            <a:r>
              <a:rPr lang="en-US" sz="2000" smtClean="0"/>
              <a:t>Quickly converted to urea</a:t>
            </a:r>
          </a:p>
          <a:p>
            <a:pPr lvl="1"/>
            <a:r>
              <a:rPr lang="en-US" sz="2400" smtClean="0"/>
              <a:t>Different R-groups from AAs processed differently</a:t>
            </a:r>
          </a:p>
          <a:p>
            <a:pPr lvl="1"/>
            <a:r>
              <a:rPr lang="en-US" sz="2400" smtClean="0"/>
              <a:t>Fragments enter respiratory pathways at many different points</a:t>
            </a:r>
          </a:p>
          <a:p>
            <a:pPr>
              <a:buFont typeface="Wingdings" pitchFamily="2" charset="2"/>
              <a:buNone/>
            </a:pPr>
            <a:endParaRPr lang="en-US" sz="2800"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F26983C-8468-449D-B933-7DABBD01A8CC}" type="slidenum">
              <a:rPr lang="en-US" smtClean="0">
                <a:latin typeface="Arial Black" pitchFamily="34" charset="0"/>
              </a:rPr>
              <a:pPr eaLnBrk="1" hangingPunct="1"/>
              <a:t>35</a:t>
            </a:fld>
            <a:endParaRPr lang="en-US" smtClean="0">
              <a:latin typeface="Arial Black" pitchFamily="34" charset="0"/>
            </a:endParaRPr>
          </a:p>
        </p:txBody>
      </p:sp>
      <p:sp>
        <p:nvSpPr>
          <p:cNvPr id="47107" name="Rectangle 2"/>
          <p:cNvSpPr>
            <a:spLocks noGrp="1" noChangeArrowheads="1"/>
          </p:cNvSpPr>
          <p:nvPr>
            <p:ph type="title"/>
          </p:nvPr>
        </p:nvSpPr>
        <p:spPr/>
        <p:txBody>
          <a:bodyPr/>
          <a:lstStyle/>
          <a:p>
            <a:r>
              <a:rPr lang="en-US" smtClean="0"/>
              <a:t>Metabolic Pool: Anabolism</a:t>
            </a:r>
          </a:p>
        </p:txBody>
      </p:sp>
      <p:sp>
        <p:nvSpPr>
          <p:cNvPr id="47108" name="Rectangle 3"/>
          <p:cNvSpPr>
            <a:spLocks noGrp="1" noChangeArrowheads="1"/>
          </p:cNvSpPr>
          <p:nvPr>
            <p:ph type="body" idx="1"/>
          </p:nvPr>
        </p:nvSpPr>
        <p:spPr/>
        <p:txBody>
          <a:bodyPr/>
          <a:lstStyle/>
          <a:p>
            <a:pPr>
              <a:lnSpc>
                <a:spcPct val="80000"/>
              </a:lnSpc>
              <a:spcBef>
                <a:spcPct val="40000"/>
              </a:spcBef>
            </a:pPr>
            <a:r>
              <a:rPr lang="en-US" sz="2800" smtClean="0"/>
              <a:t>All metabolic reactions part of metabolic pool</a:t>
            </a:r>
          </a:p>
          <a:p>
            <a:pPr>
              <a:lnSpc>
                <a:spcPct val="80000"/>
              </a:lnSpc>
              <a:spcBef>
                <a:spcPct val="40000"/>
              </a:spcBef>
            </a:pPr>
            <a:r>
              <a:rPr lang="en-US" sz="2800" smtClean="0"/>
              <a:t>Intermediates from respiratory pathways can be used for anabolism</a:t>
            </a:r>
          </a:p>
          <a:p>
            <a:pPr>
              <a:lnSpc>
                <a:spcPct val="80000"/>
              </a:lnSpc>
              <a:spcBef>
                <a:spcPct val="40000"/>
              </a:spcBef>
            </a:pPr>
            <a:r>
              <a:rPr lang="en-US" sz="2800" smtClean="0"/>
              <a:t>Anabolism (build-up side of metabolism):</a:t>
            </a:r>
          </a:p>
          <a:p>
            <a:pPr lvl="1">
              <a:lnSpc>
                <a:spcPct val="80000"/>
              </a:lnSpc>
              <a:spcBef>
                <a:spcPct val="40000"/>
              </a:spcBef>
            </a:pPr>
            <a:r>
              <a:rPr lang="en-US" sz="2400" smtClean="0"/>
              <a:t>Carbs:</a:t>
            </a:r>
          </a:p>
          <a:p>
            <a:pPr lvl="2">
              <a:lnSpc>
                <a:spcPct val="80000"/>
              </a:lnSpc>
              <a:spcBef>
                <a:spcPct val="40000"/>
              </a:spcBef>
            </a:pPr>
            <a:r>
              <a:rPr lang="en-US" sz="2000" smtClean="0"/>
              <a:t>Start with acetyl-CoA</a:t>
            </a:r>
          </a:p>
          <a:p>
            <a:pPr lvl="2">
              <a:lnSpc>
                <a:spcPct val="80000"/>
              </a:lnSpc>
              <a:spcBef>
                <a:spcPct val="40000"/>
              </a:spcBef>
            </a:pPr>
            <a:r>
              <a:rPr lang="en-US" sz="2000" smtClean="0"/>
              <a:t>Basically reverses glycolysis (but different pathway)</a:t>
            </a:r>
          </a:p>
          <a:p>
            <a:pPr lvl="1">
              <a:lnSpc>
                <a:spcPct val="80000"/>
              </a:lnSpc>
              <a:spcBef>
                <a:spcPct val="40000"/>
              </a:spcBef>
            </a:pPr>
            <a:r>
              <a:rPr lang="en-US" sz="2400" smtClean="0"/>
              <a:t>Fats</a:t>
            </a:r>
          </a:p>
          <a:p>
            <a:pPr lvl="2">
              <a:lnSpc>
                <a:spcPct val="80000"/>
              </a:lnSpc>
              <a:spcBef>
                <a:spcPct val="40000"/>
              </a:spcBef>
            </a:pPr>
            <a:r>
              <a:rPr lang="en-US" sz="2000" smtClean="0"/>
              <a:t>G3P converted to glycerol</a:t>
            </a:r>
          </a:p>
          <a:p>
            <a:pPr lvl="2">
              <a:lnSpc>
                <a:spcPct val="80000"/>
              </a:lnSpc>
              <a:spcBef>
                <a:spcPct val="40000"/>
              </a:spcBef>
            </a:pPr>
            <a:r>
              <a:rPr lang="en-US" sz="2000" smtClean="0"/>
              <a:t>Acetyls connected in pairs to form fatty acids</a:t>
            </a:r>
          </a:p>
          <a:p>
            <a:pPr lvl="2">
              <a:lnSpc>
                <a:spcPct val="80000"/>
              </a:lnSpc>
              <a:spcBef>
                <a:spcPct val="40000"/>
              </a:spcBef>
            </a:pPr>
            <a:r>
              <a:rPr lang="en-US" sz="2000" smtClean="0"/>
              <a:t>Note – dietary carbohydrate RARELY converted to fat in humans!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040D2E7-6C25-4C82-BD99-E1DDBC04B884}" type="slidenum">
              <a:rPr lang="en-US" smtClean="0">
                <a:latin typeface="Arial Black" pitchFamily="34" charset="0"/>
              </a:rPr>
              <a:pPr eaLnBrk="1" hangingPunct="1"/>
              <a:t>36</a:t>
            </a:fld>
            <a:endParaRPr lang="en-US" smtClean="0">
              <a:latin typeface="Arial Black" pitchFamily="34" charset="0"/>
            </a:endParaRPr>
          </a:p>
        </p:txBody>
      </p:sp>
      <p:sp>
        <p:nvSpPr>
          <p:cNvPr id="48131" name="Rectangle 2"/>
          <p:cNvSpPr>
            <a:spLocks noGrp="1" noChangeArrowheads="1"/>
          </p:cNvSpPr>
          <p:nvPr>
            <p:ph type="title"/>
          </p:nvPr>
        </p:nvSpPr>
        <p:spPr/>
        <p:txBody>
          <a:bodyPr/>
          <a:lstStyle/>
          <a:p>
            <a:r>
              <a:rPr lang="en-US" smtClean="0"/>
              <a:t>Metabolic Pool: Anabolism</a:t>
            </a:r>
          </a:p>
        </p:txBody>
      </p:sp>
      <p:sp>
        <p:nvSpPr>
          <p:cNvPr id="48132" name="Rectangle 3"/>
          <p:cNvSpPr>
            <a:spLocks noGrp="1" noChangeArrowheads="1"/>
          </p:cNvSpPr>
          <p:nvPr>
            <p:ph type="body" idx="1"/>
          </p:nvPr>
        </p:nvSpPr>
        <p:spPr/>
        <p:txBody>
          <a:bodyPr/>
          <a:lstStyle/>
          <a:p>
            <a:pPr>
              <a:lnSpc>
                <a:spcPct val="90000"/>
              </a:lnSpc>
            </a:pPr>
            <a:r>
              <a:rPr lang="en-US" smtClean="0"/>
              <a:t>Anabolism (cont.):</a:t>
            </a:r>
          </a:p>
          <a:p>
            <a:pPr lvl="1">
              <a:lnSpc>
                <a:spcPct val="90000"/>
              </a:lnSpc>
            </a:pPr>
            <a:r>
              <a:rPr lang="en-US" smtClean="0"/>
              <a:t>Proteins:</a:t>
            </a:r>
          </a:p>
          <a:p>
            <a:pPr lvl="2">
              <a:lnSpc>
                <a:spcPct val="90000"/>
              </a:lnSpc>
            </a:pPr>
            <a:r>
              <a:rPr lang="en-US" smtClean="0"/>
              <a:t>Made up of combinations of 20 different amino acids</a:t>
            </a:r>
          </a:p>
          <a:p>
            <a:pPr lvl="2">
              <a:lnSpc>
                <a:spcPct val="90000"/>
              </a:lnSpc>
            </a:pPr>
            <a:r>
              <a:rPr lang="en-US" smtClean="0"/>
              <a:t>Some amino acids (11) can be synthesized from respiratory intermediates</a:t>
            </a:r>
          </a:p>
          <a:p>
            <a:pPr lvl="3">
              <a:lnSpc>
                <a:spcPct val="90000"/>
              </a:lnSpc>
            </a:pPr>
            <a:r>
              <a:rPr lang="en-US" smtClean="0"/>
              <a:t>Organic acids in citric acid cycle can make amino acids</a:t>
            </a:r>
          </a:p>
          <a:p>
            <a:pPr lvl="3">
              <a:lnSpc>
                <a:spcPct val="90000"/>
              </a:lnSpc>
            </a:pPr>
            <a:r>
              <a:rPr lang="en-US" smtClean="0"/>
              <a:t>Add NH</a:t>
            </a:r>
            <a:r>
              <a:rPr lang="en-US" baseline="-25000" smtClean="0"/>
              <a:t>2 </a:t>
            </a:r>
            <a:r>
              <a:rPr lang="en-US" smtClean="0"/>
              <a:t>– transamination</a:t>
            </a:r>
          </a:p>
          <a:p>
            <a:pPr lvl="2">
              <a:lnSpc>
                <a:spcPct val="90000"/>
              </a:lnSpc>
            </a:pPr>
            <a:r>
              <a:rPr lang="en-US" smtClean="0"/>
              <a:t>However, other amino acids (9) cannot be synthesized by humans</a:t>
            </a:r>
          </a:p>
          <a:p>
            <a:pPr lvl="3">
              <a:lnSpc>
                <a:spcPct val="90000"/>
              </a:lnSpc>
            </a:pPr>
            <a:r>
              <a:rPr lang="en-US" smtClean="0"/>
              <a:t>Essential amino acids</a:t>
            </a:r>
          </a:p>
          <a:p>
            <a:pPr lvl="3">
              <a:lnSpc>
                <a:spcPct val="90000"/>
              </a:lnSpc>
            </a:pPr>
            <a:r>
              <a:rPr lang="en-US" smtClean="0"/>
              <a:t>Must be present in diet or die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C2402FB-6D18-4602-8FD6-C89B237F0B56}" type="slidenum">
              <a:rPr lang="en-US" smtClean="0">
                <a:latin typeface="Arial Black" pitchFamily="34" charset="0"/>
              </a:rPr>
              <a:pPr eaLnBrk="1" hangingPunct="1"/>
              <a:t>4</a:t>
            </a:fld>
            <a:endParaRPr lang="en-US" smtClean="0">
              <a:latin typeface="Arial Black" pitchFamily="34" charset="0"/>
            </a:endParaRPr>
          </a:p>
        </p:txBody>
      </p:sp>
      <p:sp>
        <p:nvSpPr>
          <p:cNvPr id="6148" name="Rectangle 5"/>
          <p:cNvSpPr>
            <a:spLocks noGrp="1" noChangeArrowheads="1"/>
          </p:cNvSpPr>
          <p:nvPr>
            <p:ph type="title"/>
          </p:nvPr>
        </p:nvSpPr>
        <p:spPr>
          <a:xfrm>
            <a:off x="0" y="228600"/>
            <a:ext cx="8778875" cy="879475"/>
          </a:xfrm>
        </p:spPr>
        <p:txBody>
          <a:bodyPr/>
          <a:lstStyle/>
          <a:p>
            <a:r>
              <a:rPr lang="en-US" sz="3400" smtClean="0"/>
              <a:t>Glucose Breakdown: Summary Reaction</a:t>
            </a:r>
          </a:p>
        </p:txBody>
      </p:sp>
      <p:sp>
        <p:nvSpPr>
          <p:cNvPr id="6149" name="Rectangle 8"/>
          <p:cNvSpPr>
            <a:spLocks noChangeArrowheads="1"/>
          </p:cNvSpPr>
          <p:nvPr/>
        </p:nvSpPr>
        <p:spPr bwMode="auto">
          <a:xfrm>
            <a:off x="401638" y="3924300"/>
            <a:ext cx="8377237"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0" hangingPunct="0">
              <a:lnSpc>
                <a:spcPct val="90000"/>
              </a:lnSpc>
              <a:spcBef>
                <a:spcPct val="65000"/>
              </a:spcBef>
              <a:buClr>
                <a:schemeClr val="hlink"/>
              </a:buClr>
              <a:buSzPct val="80000"/>
              <a:buFont typeface="Wingdings" pitchFamily="2" charset="2"/>
              <a:buChar char="l"/>
            </a:pPr>
            <a:r>
              <a:rPr lang="en-US" sz="3200"/>
              <a:t>Electrons are removed from substrates and received by oxygen, which combines with H+ to become water. </a:t>
            </a:r>
          </a:p>
          <a:p>
            <a:pPr marL="342900" indent="-342900" eaLnBrk="0" hangingPunct="0">
              <a:lnSpc>
                <a:spcPct val="90000"/>
              </a:lnSpc>
              <a:spcBef>
                <a:spcPct val="65000"/>
              </a:spcBef>
              <a:buClr>
                <a:schemeClr val="hlink"/>
              </a:buClr>
              <a:buSzPct val="80000"/>
              <a:buFont typeface="Wingdings" pitchFamily="2" charset="2"/>
              <a:buChar char="l"/>
            </a:pPr>
            <a:r>
              <a:rPr lang="en-US" sz="3200"/>
              <a:t>Glucose is oxidized and O</a:t>
            </a:r>
            <a:r>
              <a:rPr lang="en-US" sz="3200" baseline="-25000"/>
              <a:t>2</a:t>
            </a:r>
            <a:r>
              <a:rPr lang="en-US" sz="3200"/>
              <a:t> is reduced </a:t>
            </a:r>
          </a:p>
        </p:txBody>
      </p:sp>
      <p:pic>
        <p:nvPicPr>
          <p:cNvPr id="6186" name="Picture 42" descr="mad2543X_ta08_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938" y="1938338"/>
            <a:ext cx="7858125" cy="1997075"/>
          </a:xfrm>
          <a:prstGeom prst="rect">
            <a:avLst/>
          </a:prstGeom>
          <a:noFill/>
          <a:extLst>
            <a:ext uri="{909E8E84-426E-40DD-AFC4-6F175D3DCCD1}">
              <a14:hiddenFill xmlns:a14="http://schemas.microsoft.com/office/drawing/2010/main">
                <a:solidFill>
                  <a:srgbClr val="FFFFFF"/>
                </a:solidFill>
              </a14:hiddenFill>
            </a:ext>
          </a:extLst>
        </p:spPr>
      </p:pic>
      <p:sp>
        <p:nvSpPr>
          <p:cNvPr id="6187" name="Rectangle 43"/>
          <p:cNvSpPr>
            <a:spLocks noChangeArrowheads="1"/>
          </p:cNvSpPr>
          <p:nvPr/>
        </p:nvSpPr>
        <p:spPr bwMode="auto">
          <a:xfrm>
            <a:off x="5830888" y="2881313"/>
            <a:ext cx="88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rPr>
              <a:t>+</a:t>
            </a:r>
            <a:endParaRPr lang="en-US" sz="1200" b="1"/>
          </a:p>
        </p:txBody>
      </p:sp>
      <p:sp>
        <p:nvSpPr>
          <p:cNvPr id="6188" name="Rectangle 44"/>
          <p:cNvSpPr>
            <a:spLocks noChangeArrowheads="1"/>
          </p:cNvSpPr>
          <p:nvPr/>
        </p:nvSpPr>
        <p:spPr bwMode="auto">
          <a:xfrm>
            <a:off x="6908800" y="2862263"/>
            <a:ext cx="88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rPr>
              <a:t>+</a:t>
            </a:r>
            <a:endParaRPr lang="en-US" sz="1200" b="1"/>
          </a:p>
        </p:txBody>
      </p:sp>
      <p:sp>
        <p:nvSpPr>
          <p:cNvPr id="6189" name="Rectangle 45"/>
          <p:cNvSpPr>
            <a:spLocks noChangeArrowheads="1"/>
          </p:cNvSpPr>
          <p:nvPr/>
        </p:nvSpPr>
        <p:spPr bwMode="auto">
          <a:xfrm>
            <a:off x="7385050" y="2862263"/>
            <a:ext cx="4984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rPr>
              <a:t>energy</a:t>
            </a:r>
            <a:endParaRPr lang="en-US" sz="1200" b="1"/>
          </a:p>
        </p:txBody>
      </p:sp>
      <p:sp>
        <p:nvSpPr>
          <p:cNvPr id="6190" name="Rectangle 46"/>
          <p:cNvSpPr>
            <a:spLocks noChangeArrowheads="1"/>
          </p:cNvSpPr>
          <p:nvPr/>
        </p:nvSpPr>
        <p:spPr bwMode="auto">
          <a:xfrm>
            <a:off x="4260850" y="3567113"/>
            <a:ext cx="7461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rPr>
              <a:t>Reduction</a:t>
            </a:r>
            <a:endParaRPr lang="en-US" sz="1200" b="1"/>
          </a:p>
        </p:txBody>
      </p:sp>
      <p:sp>
        <p:nvSpPr>
          <p:cNvPr id="6191" name="Rectangle 47"/>
          <p:cNvSpPr>
            <a:spLocks noChangeArrowheads="1"/>
          </p:cNvSpPr>
          <p:nvPr/>
        </p:nvSpPr>
        <p:spPr bwMode="auto">
          <a:xfrm>
            <a:off x="2593975" y="2106613"/>
            <a:ext cx="7048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rPr>
              <a:t>Oxidation</a:t>
            </a:r>
            <a:endParaRPr lang="en-US" sz="1200" b="1"/>
          </a:p>
        </p:txBody>
      </p:sp>
      <p:sp>
        <p:nvSpPr>
          <p:cNvPr id="6192" name="Rectangle 48"/>
          <p:cNvSpPr>
            <a:spLocks noChangeArrowheads="1"/>
          </p:cNvSpPr>
          <p:nvPr/>
        </p:nvSpPr>
        <p:spPr bwMode="auto">
          <a:xfrm>
            <a:off x="893763" y="3186113"/>
            <a:ext cx="5762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rPr>
              <a:t>glucose</a:t>
            </a:r>
            <a:endParaRPr lang="en-US" sz="1200" b="1"/>
          </a:p>
        </p:txBody>
      </p:sp>
      <p:sp>
        <p:nvSpPr>
          <p:cNvPr id="6193" name="Rectangle 49"/>
          <p:cNvSpPr>
            <a:spLocks noChangeArrowheads="1"/>
          </p:cNvSpPr>
          <p:nvPr/>
        </p:nvSpPr>
        <p:spPr bwMode="auto">
          <a:xfrm>
            <a:off x="847725" y="2835275"/>
            <a:ext cx="7508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C</a:t>
            </a:r>
            <a:r>
              <a:rPr lang="en-US" sz="1200" b="1" baseline="-25000"/>
              <a:t>6</a:t>
            </a:r>
            <a:r>
              <a:rPr lang="en-US" sz="1200" b="1"/>
              <a:t>H</a:t>
            </a:r>
            <a:r>
              <a:rPr lang="en-US" sz="1200" b="1" baseline="-25000"/>
              <a:t>12</a:t>
            </a:r>
            <a:r>
              <a:rPr lang="en-US" sz="1200" b="1"/>
              <a:t>O</a:t>
            </a:r>
            <a:r>
              <a:rPr lang="en-US" sz="1200" b="1" baseline="-25000"/>
              <a:t>6</a:t>
            </a:r>
          </a:p>
        </p:txBody>
      </p:sp>
      <p:sp>
        <p:nvSpPr>
          <p:cNvPr id="6194" name="Rectangle 50"/>
          <p:cNvSpPr>
            <a:spLocks noChangeArrowheads="1"/>
          </p:cNvSpPr>
          <p:nvPr/>
        </p:nvSpPr>
        <p:spPr bwMode="auto">
          <a:xfrm>
            <a:off x="2386013" y="2835275"/>
            <a:ext cx="4445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latin typeface="Arial Bold" charset="0"/>
              </a:rPr>
              <a:t>6O</a:t>
            </a:r>
            <a:r>
              <a:rPr lang="en-US" sz="1200" b="1" baseline="-25000">
                <a:latin typeface="Arial Bold" charset="0"/>
              </a:rPr>
              <a:t>2</a:t>
            </a:r>
          </a:p>
        </p:txBody>
      </p:sp>
      <p:sp>
        <p:nvSpPr>
          <p:cNvPr id="6195" name="Rectangle 51"/>
          <p:cNvSpPr>
            <a:spLocks noChangeArrowheads="1"/>
          </p:cNvSpPr>
          <p:nvPr/>
        </p:nvSpPr>
        <p:spPr bwMode="auto">
          <a:xfrm>
            <a:off x="4586288" y="2835275"/>
            <a:ext cx="5540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latin typeface="Arial Bold" charset="0"/>
              </a:rPr>
              <a:t>6CO</a:t>
            </a:r>
            <a:r>
              <a:rPr lang="en-US" sz="1200" b="1" baseline="-25000">
                <a:latin typeface="Arial Bold" charset="0"/>
              </a:rPr>
              <a:t>2</a:t>
            </a:r>
          </a:p>
        </p:txBody>
      </p:sp>
      <p:sp>
        <p:nvSpPr>
          <p:cNvPr id="6196" name="Rectangle 52"/>
          <p:cNvSpPr>
            <a:spLocks noChangeArrowheads="1"/>
          </p:cNvSpPr>
          <p:nvPr/>
        </p:nvSpPr>
        <p:spPr bwMode="auto">
          <a:xfrm>
            <a:off x="6038850" y="2835275"/>
            <a:ext cx="6635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latin typeface="Arial Bold" charset="0"/>
              </a:rPr>
              <a:t>6HCO</a:t>
            </a:r>
            <a:r>
              <a:rPr lang="en-US" sz="1200" b="1" baseline="-25000">
                <a:latin typeface="Arial Bold" charset="0"/>
              </a:rPr>
              <a:t>2</a:t>
            </a:r>
          </a:p>
        </p:txBody>
      </p:sp>
      <p:sp>
        <p:nvSpPr>
          <p:cNvPr id="6197" name="TextBox 24"/>
          <p:cNvSpPr txBox="1">
            <a:spLocks noChangeArrowheads="1"/>
          </p:cNvSpPr>
          <p:nvPr/>
        </p:nvSpPr>
        <p:spPr bwMode="auto">
          <a:xfrm>
            <a:off x="1482725" y="1619250"/>
            <a:ext cx="6178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000"/>
              <a:t>Copyright © The McGraw-Hill Companies, Inc. Permission required for reproduction or display.</a:t>
            </a:r>
          </a:p>
        </p:txBody>
      </p:sp>
      <p:sp>
        <p:nvSpPr>
          <p:cNvPr id="6198" name="Rectangle 54"/>
          <p:cNvSpPr>
            <a:spLocks noChangeArrowheads="1"/>
          </p:cNvSpPr>
          <p:nvPr/>
        </p:nvSpPr>
        <p:spPr bwMode="auto">
          <a:xfrm>
            <a:off x="1900238" y="2835275"/>
            <a:ext cx="2730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latin typeface="Arial Bold" charset="0"/>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85315C1-8BC3-4BC1-8EB1-587172E9DA77}" type="slidenum">
              <a:rPr lang="en-US" smtClean="0">
                <a:latin typeface="Arial Black" pitchFamily="34" charset="0"/>
              </a:rPr>
              <a:pPr eaLnBrk="1" hangingPunct="1"/>
              <a:t>5</a:t>
            </a:fld>
            <a:endParaRPr lang="en-US" smtClean="0">
              <a:latin typeface="Arial Black" pitchFamily="34" charset="0"/>
            </a:endParaRPr>
          </a:p>
        </p:txBody>
      </p:sp>
      <p:sp>
        <p:nvSpPr>
          <p:cNvPr id="7171" name="Rectangle 2"/>
          <p:cNvSpPr>
            <a:spLocks noGrp="1" noChangeArrowheads="1"/>
          </p:cNvSpPr>
          <p:nvPr>
            <p:ph type="title"/>
          </p:nvPr>
        </p:nvSpPr>
        <p:spPr/>
        <p:txBody>
          <a:bodyPr/>
          <a:lstStyle/>
          <a:p>
            <a:r>
              <a:rPr lang="en-US" smtClean="0"/>
              <a:t>NAD</a:t>
            </a:r>
            <a:r>
              <a:rPr lang="en-US" baseline="30000" smtClean="0"/>
              <a:t>+</a:t>
            </a:r>
            <a:r>
              <a:rPr lang="en-US" smtClean="0"/>
              <a:t> and FAD</a:t>
            </a:r>
          </a:p>
        </p:txBody>
      </p:sp>
      <p:sp>
        <p:nvSpPr>
          <p:cNvPr id="7172" name="Rectangle 3"/>
          <p:cNvSpPr>
            <a:spLocks noGrp="1" noChangeArrowheads="1"/>
          </p:cNvSpPr>
          <p:nvPr>
            <p:ph type="body" idx="1"/>
          </p:nvPr>
        </p:nvSpPr>
        <p:spPr>
          <a:xfrm>
            <a:off x="441325" y="1392238"/>
            <a:ext cx="8377238" cy="4746625"/>
          </a:xfrm>
        </p:spPr>
        <p:txBody>
          <a:bodyPr/>
          <a:lstStyle/>
          <a:p>
            <a:pPr>
              <a:spcBef>
                <a:spcPct val="30000"/>
              </a:spcBef>
              <a:buFont typeface="Wingdings" pitchFamily="2" charset="2"/>
              <a:buNone/>
            </a:pPr>
            <a:r>
              <a:rPr lang="en-US" sz="2800" smtClean="0"/>
              <a:t>NAD</a:t>
            </a:r>
            <a:r>
              <a:rPr lang="en-US" sz="2800" baseline="30000" smtClean="0"/>
              <a:t>+</a:t>
            </a:r>
            <a:r>
              <a:rPr lang="en-US" sz="2800" smtClean="0"/>
              <a:t> (nicotinamide adenine dinucleotide)</a:t>
            </a:r>
          </a:p>
          <a:p>
            <a:pPr lvl="1">
              <a:spcBef>
                <a:spcPct val="30000"/>
              </a:spcBef>
            </a:pPr>
            <a:r>
              <a:rPr lang="en-US" sz="2400" smtClean="0"/>
              <a:t>Called a coenzyme of oxidation-reduction. It can: </a:t>
            </a:r>
          </a:p>
          <a:p>
            <a:pPr lvl="2">
              <a:spcBef>
                <a:spcPct val="30000"/>
              </a:spcBef>
            </a:pPr>
            <a:r>
              <a:rPr lang="en-US" sz="2000" smtClean="0"/>
              <a:t>Oxidize a metabolite by accepting electrons</a:t>
            </a:r>
          </a:p>
          <a:p>
            <a:pPr lvl="2">
              <a:spcBef>
                <a:spcPct val="30000"/>
              </a:spcBef>
            </a:pPr>
            <a:r>
              <a:rPr lang="en-US" sz="2000" smtClean="0"/>
              <a:t>Reduce a metabolite by giving up electrons</a:t>
            </a:r>
          </a:p>
          <a:p>
            <a:pPr lvl="1">
              <a:spcBef>
                <a:spcPct val="30000"/>
              </a:spcBef>
            </a:pPr>
            <a:r>
              <a:rPr lang="en-US" sz="2400" smtClean="0"/>
              <a:t>Each NAD</a:t>
            </a:r>
            <a:r>
              <a:rPr lang="en-US" sz="2400" baseline="30000" smtClean="0"/>
              <a:t>+</a:t>
            </a:r>
            <a:r>
              <a:rPr lang="en-US" sz="2400" smtClean="0"/>
              <a:t> molecule used over and over again</a:t>
            </a:r>
          </a:p>
          <a:p>
            <a:pPr>
              <a:spcBef>
                <a:spcPct val="30000"/>
              </a:spcBef>
            </a:pPr>
            <a:r>
              <a:rPr lang="en-US" sz="2800" smtClean="0"/>
              <a:t>FAD (flavin adenine dinucleotide)</a:t>
            </a:r>
          </a:p>
          <a:p>
            <a:pPr lvl="1">
              <a:spcBef>
                <a:spcPct val="30000"/>
              </a:spcBef>
            </a:pPr>
            <a:r>
              <a:rPr lang="en-US" sz="2400" smtClean="0"/>
              <a:t>Also a coenzyme of oxidation-reduction</a:t>
            </a:r>
          </a:p>
          <a:p>
            <a:pPr lvl="1">
              <a:spcBef>
                <a:spcPct val="30000"/>
              </a:spcBef>
            </a:pPr>
            <a:r>
              <a:rPr lang="en-US" sz="2400" smtClean="0"/>
              <a:t>Sometimes used instead of NAD</a:t>
            </a:r>
            <a:r>
              <a:rPr lang="en-US" sz="2400" baseline="30000" smtClean="0"/>
              <a:t>+</a:t>
            </a:r>
            <a:endParaRPr lang="en-US" sz="2400" smtClean="0"/>
          </a:p>
          <a:p>
            <a:pPr lvl="1">
              <a:spcBef>
                <a:spcPct val="30000"/>
              </a:spcBef>
            </a:pPr>
            <a:r>
              <a:rPr lang="en-US" sz="2400" smtClean="0"/>
              <a:t>Accepts two electrons and two hydrogen ions (H</a:t>
            </a:r>
            <a:r>
              <a:rPr lang="en-US" sz="2400" baseline="30000" smtClean="0"/>
              <a:t>+</a:t>
            </a:r>
            <a:r>
              <a:rPr lang="en-US" sz="2400" smtClean="0"/>
              <a:t>) to become FADH</a:t>
            </a:r>
            <a:r>
              <a:rPr lang="en-US" sz="2400" baseline="-25000" smtClean="0"/>
              <a:t>2</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Animation</a:t>
            </a:r>
          </a:p>
        </p:txBody>
      </p:sp>
      <p:sp>
        <p:nvSpPr>
          <p:cNvPr id="29699"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86324FB-858B-4125-8593-3D92F7AAE999}" type="slidenum">
              <a:rPr lang="en-US" smtClean="0">
                <a:latin typeface="Arial Black" pitchFamily="34" charset="0"/>
              </a:rPr>
              <a:pPr eaLnBrk="1" hangingPunct="1"/>
              <a:t>6</a:t>
            </a:fld>
            <a:endParaRPr lang="en-US" smtClean="0">
              <a:latin typeface="Arial Black" pitchFamily="34" charset="0"/>
            </a:endParaRPr>
          </a:p>
        </p:txBody>
      </p:sp>
      <p:sp>
        <p:nvSpPr>
          <p:cNvPr id="29703" name="Text Box 7"/>
          <p:cNvSpPr txBox="1">
            <a:spLocks noChangeArrowheads="1"/>
          </p:cNvSpPr>
          <p:nvPr/>
        </p:nvSpPr>
        <p:spPr bwMode="auto">
          <a:xfrm>
            <a:off x="2819400" y="2362200"/>
            <a:ext cx="3581400" cy="264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t>Please note that due to differing operating systems, some animations will not appear until the presentation is viewed in Presentation Mode (Slide Show view). You may see blank slides in the “Normal” or “Slide Sorter” views. All animations will appear after viewing in Presentation Mode and playing each animation. Most animations will require the latest version of the Flash Player, which is available at http://get.adobe.com/flashplayer.</a:t>
            </a:r>
          </a:p>
        </p:txBody>
      </p:sp>
    </p:spTree>
    <p:controls>
      <mc:AlternateContent xmlns:mc="http://schemas.openxmlformats.org/markup-compatibility/2006">
        <mc:Choice xmlns:v="urn:schemas-microsoft-com:vml" Requires="v">
          <p:control spid="81922" name="ShockwaveFlash1" r:id="rId2" imgW="5099285" imgH="4708499"/>
        </mc:Choice>
        <mc:Fallback>
          <p:control name="ShockwaveFlash1" r:id="rId2" imgW="5099285" imgH="4708499">
            <p:pic>
              <p:nvPicPr>
                <p:cNvPr id="0" name="ShockwaveFlash1"/>
                <p:cNvPicPr preferRelativeResize="0">
                  <a:picLocks noChangeArrowheads="1" noChangeShapeType="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2022475" y="1531938"/>
                  <a:ext cx="5099050" cy="4708525"/>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600111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60730FD-00C6-454A-9491-422A771E4F7A}" type="slidenum">
              <a:rPr lang="en-US" smtClean="0">
                <a:latin typeface="Arial Black" pitchFamily="34" charset="0"/>
              </a:rPr>
              <a:pPr eaLnBrk="1" hangingPunct="1"/>
              <a:t>7</a:t>
            </a:fld>
            <a:endParaRPr lang="en-US" smtClean="0">
              <a:latin typeface="Arial Black" pitchFamily="34" charset="0"/>
            </a:endParaRPr>
          </a:p>
        </p:txBody>
      </p:sp>
      <p:sp>
        <p:nvSpPr>
          <p:cNvPr id="8195" name="Rectangle 2"/>
          <p:cNvSpPr>
            <a:spLocks noGrp="1" noChangeArrowheads="1"/>
          </p:cNvSpPr>
          <p:nvPr>
            <p:ph type="title"/>
          </p:nvPr>
        </p:nvSpPr>
        <p:spPr/>
        <p:txBody>
          <a:bodyPr/>
          <a:lstStyle/>
          <a:p>
            <a:r>
              <a:rPr lang="en-US" smtClean="0"/>
              <a:t>Cellular Respiration</a:t>
            </a:r>
          </a:p>
        </p:txBody>
      </p:sp>
      <p:pic>
        <p:nvPicPr>
          <p:cNvPr id="8198" name="Picture 6" descr="mad2543X_08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5" y="1792288"/>
            <a:ext cx="7874000" cy="4264025"/>
          </a:xfrm>
          <a:prstGeom prst="rect">
            <a:avLst/>
          </a:prstGeom>
          <a:noFill/>
          <a:extLst>
            <a:ext uri="{909E8E84-426E-40DD-AFC4-6F175D3DCCD1}">
              <a14:hiddenFill xmlns:a14="http://schemas.microsoft.com/office/drawing/2010/main">
                <a:solidFill>
                  <a:srgbClr val="FFFFFF"/>
                </a:solidFill>
              </a14:hiddenFill>
            </a:ext>
          </a:extLst>
        </p:spPr>
      </p:pic>
      <p:sp>
        <p:nvSpPr>
          <p:cNvPr id="8202" name="Rectangle 10"/>
          <p:cNvSpPr>
            <a:spLocks noChangeArrowheads="1"/>
          </p:cNvSpPr>
          <p:nvPr/>
        </p:nvSpPr>
        <p:spPr bwMode="auto">
          <a:xfrm>
            <a:off x="4568825" y="4232275"/>
            <a:ext cx="327025" cy="14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03" name="Line 11"/>
          <p:cNvSpPr>
            <a:spLocks noChangeShapeType="1"/>
          </p:cNvSpPr>
          <p:nvPr/>
        </p:nvSpPr>
        <p:spPr bwMode="auto">
          <a:xfrm>
            <a:off x="4568825" y="4241800"/>
            <a:ext cx="327025"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4" name="Line 12"/>
          <p:cNvSpPr>
            <a:spLocks noChangeShapeType="1"/>
          </p:cNvSpPr>
          <p:nvPr/>
        </p:nvSpPr>
        <p:spPr bwMode="auto">
          <a:xfrm>
            <a:off x="4197350" y="4473575"/>
            <a:ext cx="520700"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5" name="Freeform 13"/>
          <p:cNvSpPr>
            <a:spLocks/>
          </p:cNvSpPr>
          <p:nvPr/>
        </p:nvSpPr>
        <p:spPr bwMode="auto">
          <a:xfrm>
            <a:off x="4716463" y="4324350"/>
            <a:ext cx="574675" cy="152400"/>
          </a:xfrm>
          <a:custGeom>
            <a:avLst/>
            <a:gdLst>
              <a:gd name="T0" fmla="*/ 243 w 362"/>
              <a:gd name="T1" fmla="*/ 0 h 96"/>
              <a:gd name="T2" fmla="*/ 0 w 362"/>
              <a:gd name="T3" fmla="*/ 93 h 96"/>
              <a:gd name="T4" fmla="*/ 1 w 362"/>
              <a:gd name="T5" fmla="*/ 96 h 96"/>
              <a:gd name="T6" fmla="*/ 362 w 362"/>
              <a:gd name="T7" fmla="*/ 39 h 96"/>
              <a:gd name="T8" fmla="*/ 360 w 362"/>
              <a:gd name="T9" fmla="*/ 35 h 96"/>
              <a:gd name="T10" fmla="*/ 18 w 362"/>
              <a:gd name="T11" fmla="*/ 89 h 96"/>
              <a:gd name="T12" fmla="*/ 245 w 362"/>
              <a:gd name="T13" fmla="*/ 3 h 96"/>
              <a:gd name="T14" fmla="*/ 243 w 362"/>
              <a:gd name="T15" fmla="*/ 0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96">
                <a:moveTo>
                  <a:pt x="243" y="0"/>
                </a:moveTo>
                <a:lnTo>
                  <a:pt x="0" y="93"/>
                </a:lnTo>
                <a:lnTo>
                  <a:pt x="1" y="96"/>
                </a:lnTo>
                <a:lnTo>
                  <a:pt x="362" y="39"/>
                </a:lnTo>
                <a:lnTo>
                  <a:pt x="360" y="35"/>
                </a:lnTo>
                <a:lnTo>
                  <a:pt x="18" y="89"/>
                </a:lnTo>
                <a:lnTo>
                  <a:pt x="245" y="3"/>
                </a:lnTo>
                <a:lnTo>
                  <a:pt x="2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6" name="Freeform 14"/>
          <p:cNvSpPr>
            <a:spLocks/>
          </p:cNvSpPr>
          <p:nvPr/>
        </p:nvSpPr>
        <p:spPr bwMode="auto">
          <a:xfrm>
            <a:off x="4716463" y="4324350"/>
            <a:ext cx="574675" cy="152400"/>
          </a:xfrm>
          <a:custGeom>
            <a:avLst/>
            <a:gdLst>
              <a:gd name="T0" fmla="*/ 243 w 362"/>
              <a:gd name="T1" fmla="*/ 0 h 96"/>
              <a:gd name="T2" fmla="*/ 0 w 362"/>
              <a:gd name="T3" fmla="*/ 93 h 96"/>
              <a:gd name="T4" fmla="*/ 1 w 362"/>
              <a:gd name="T5" fmla="*/ 96 h 96"/>
              <a:gd name="T6" fmla="*/ 362 w 362"/>
              <a:gd name="T7" fmla="*/ 39 h 96"/>
              <a:gd name="T8" fmla="*/ 360 w 362"/>
              <a:gd name="T9" fmla="*/ 35 h 96"/>
              <a:gd name="T10" fmla="*/ 18 w 362"/>
              <a:gd name="T11" fmla="*/ 89 h 96"/>
              <a:gd name="T12" fmla="*/ 245 w 362"/>
              <a:gd name="T13" fmla="*/ 3 h 96"/>
              <a:gd name="T14" fmla="*/ 243 w 362"/>
              <a:gd name="T15" fmla="*/ 0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96">
                <a:moveTo>
                  <a:pt x="243" y="0"/>
                </a:moveTo>
                <a:lnTo>
                  <a:pt x="0" y="93"/>
                </a:lnTo>
                <a:lnTo>
                  <a:pt x="1" y="96"/>
                </a:lnTo>
                <a:lnTo>
                  <a:pt x="362" y="39"/>
                </a:lnTo>
                <a:lnTo>
                  <a:pt x="360" y="35"/>
                </a:lnTo>
                <a:lnTo>
                  <a:pt x="18" y="89"/>
                </a:lnTo>
                <a:lnTo>
                  <a:pt x="245" y="3"/>
                </a:lnTo>
                <a:lnTo>
                  <a:pt x="24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7" name="Rectangle 15"/>
          <p:cNvSpPr>
            <a:spLocks noChangeArrowheads="1"/>
          </p:cNvSpPr>
          <p:nvPr/>
        </p:nvSpPr>
        <p:spPr bwMode="auto">
          <a:xfrm>
            <a:off x="4197350" y="4465638"/>
            <a:ext cx="520700" cy="142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08" name="Freeform 16"/>
          <p:cNvSpPr>
            <a:spLocks/>
          </p:cNvSpPr>
          <p:nvPr/>
        </p:nvSpPr>
        <p:spPr bwMode="auto">
          <a:xfrm>
            <a:off x="4716463" y="4321175"/>
            <a:ext cx="574675" cy="158750"/>
          </a:xfrm>
          <a:custGeom>
            <a:avLst/>
            <a:gdLst>
              <a:gd name="T0" fmla="*/ 241 w 362"/>
              <a:gd name="T1" fmla="*/ 0 h 100"/>
              <a:gd name="T2" fmla="*/ 0 w 362"/>
              <a:gd name="T3" fmla="*/ 93 h 100"/>
              <a:gd name="T4" fmla="*/ 1 w 362"/>
              <a:gd name="T5" fmla="*/ 100 h 100"/>
              <a:gd name="T6" fmla="*/ 362 w 362"/>
              <a:gd name="T7" fmla="*/ 43 h 100"/>
              <a:gd name="T8" fmla="*/ 360 w 362"/>
              <a:gd name="T9" fmla="*/ 33 h 100"/>
              <a:gd name="T10" fmla="*/ 44 w 362"/>
              <a:gd name="T11" fmla="*/ 85 h 100"/>
              <a:gd name="T12" fmla="*/ 245 w 362"/>
              <a:gd name="T13" fmla="*/ 7 h 100"/>
              <a:gd name="T14" fmla="*/ 241 w 362"/>
              <a:gd name="T15" fmla="*/ 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100">
                <a:moveTo>
                  <a:pt x="241" y="0"/>
                </a:moveTo>
                <a:lnTo>
                  <a:pt x="0" y="93"/>
                </a:lnTo>
                <a:lnTo>
                  <a:pt x="1" y="100"/>
                </a:lnTo>
                <a:lnTo>
                  <a:pt x="362" y="43"/>
                </a:lnTo>
                <a:lnTo>
                  <a:pt x="360" y="33"/>
                </a:lnTo>
                <a:lnTo>
                  <a:pt x="44" y="85"/>
                </a:lnTo>
                <a:lnTo>
                  <a:pt x="245" y="7"/>
                </a:lnTo>
                <a:lnTo>
                  <a:pt x="2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9" name="Freeform 17"/>
          <p:cNvSpPr>
            <a:spLocks/>
          </p:cNvSpPr>
          <p:nvPr/>
        </p:nvSpPr>
        <p:spPr bwMode="auto">
          <a:xfrm>
            <a:off x="4716463" y="4321175"/>
            <a:ext cx="574675" cy="158750"/>
          </a:xfrm>
          <a:custGeom>
            <a:avLst/>
            <a:gdLst>
              <a:gd name="T0" fmla="*/ 241 w 362"/>
              <a:gd name="T1" fmla="*/ 0 h 100"/>
              <a:gd name="T2" fmla="*/ 0 w 362"/>
              <a:gd name="T3" fmla="*/ 93 h 100"/>
              <a:gd name="T4" fmla="*/ 1 w 362"/>
              <a:gd name="T5" fmla="*/ 100 h 100"/>
              <a:gd name="T6" fmla="*/ 362 w 362"/>
              <a:gd name="T7" fmla="*/ 43 h 100"/>
              <a:gd name="T8" fmla="*/ 360 w 362"/>
              <a:gd name="T9" fmla="*/ 33 h 100"/>
              <a:gd name="T10" fmla="*/ 44 w 362"/>
              <a:gd name="T11" fmla="*/ 85 h 100"/>
              <a:gd name="T12" fmla="*/ 245 w 362"/>
              <a:gd name="T13" fmla="*/ 7 h 100"/>
              <a:gd name="T14" fmla="*/ 241 w 362"/>
              <a:gd name="T15" fmla="*/ 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100">
                <a:moveTo>
                  <a:pt x="241" y="0"/>
                </a:moveTo>
                <a:lnTo>
                  <a:pt x="0" y="93"/>
                </a:lnTo>
                <a:lnTo>
                  <a:pt x="1" y="100"/>
                </a:lnTo>
                <a:lnTo>
                  <a:pt x="362" y="43"/>
                </a:lnTo>
                <a:lnTo>
                  <a:pt x="360" y="33"/>
                </a:lnTo>
                <a:lnTo>
                  <a:pt x="44" y="85"/>
                </a:lnTo>
                <a:lnTo>
                  <a:pt x="245" y="7"/>
                </a:lnTo>
                <a:lnTo>
                  <a:pt x="2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 name="Line 18"/>
          <p:cNvSpPr>
            <a:spLocks noChangeShapeType="1"/>
          </p:cNvSpPr>
          <p:nvPr/>
        </p:nvSpPr>
        <p:spPr bwMode="auto">
          <a:xfrm>
            <a:off x="4197350" y="4473575"/>
            <a:ext cx="520700" cy="15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1" name="Freeform 19"/>
          <p:cNvSpPr>
            <a:spLocks/>
          </p:cNvSpPr>
          <p:nvPr/>
        </p:nvSpPr>
        <p:spPr bwMode="auto">
          <a:xfrm>
            <a:off x="4716463" y="4324350"/>
            <a:ext cx="574675" cy="152400"/>
          </a:xfrm>
          <a:custGeom>
            <a:avLst/>
            <a:gdLst>
              <a:gd name="T0" fmla="*/ 243 w 362"/>
              <a:gd name="T1" fmla="*/ 0 h 96"/>
              <a:gd name="T2" fmla="*/ 0 w 362"/>
              <a:gd name="T3" fmla="*/ 93 h 96"/>
              <a:gd name="T4" fmla="*/ 1 w 362"/>
              <a:gd name="T5" fmla="*/ 96 h 96"/>
              <a:gd name="T6" fmla="*/ 362 w 362"/>
              <a:gd name="T7" fmla="*/ 39 h 96"/>
              <a:gd name="T8" fmla="*/ 360 w 362"/>
              <a:gd name="T9" fmla="*/ 35 h 96"/>
              <a:gd name="T10" fmla="*/ 18 w 362"/>
              <a:gd name="T11" fmla="*/ 89 h 96"/>
              <a:gd name="T12" fmla="*/ 245 w 362"/>
              <a:gd name="T13" fmla="*/ 3 h 96"/>
              <a:gd name="T14" fmla="*/ 243 w 362"/>
              <a:gd name="T15" fmla="*/ 0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96">
                <a:moveTo>
                  <a:pt x="243" y="0"/>
                </a:moveTo>
                <a:lnTo>
                  <a:pt x="0" y="93"/>
                </a:lnTo>
                <a:lnTo>
                  <a:pt x="1" y="96"/>
                </a:lnTo>
                <a:lnTo>
                  <a:pt x="362" y="39"/>
                </a:lnTo>
                <a:lnTo>
                  <a:pt x="360" y="35"/>
                </a:lnTo>
                <a:lnTo>
                  <a:pt x="18" y="89"/>
                </a:lnTo>
                <a:lnTo>
                  <a:pt x="245" y="3"/>
                </a:lnTo>
                <a:lnTo>
                  <a:pt x="2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2" name="Freeform 20"/>
          <p:cNvSpPr>
            <a:spLocks/>
          </p:cNvSpPr>
          <p:nvPr/>
        </p:nvSpPr>
        <p:spPr bwMode="auto">
          <a:xfrm>
            <a:off x="4716463" y="4324350"/>
            <a:ext cx="574675" cy="152400"/>
          </a:xfrm>
          <a:custGeom>
            <a:avLst/>
            <a:gdLst>
              <a:gd name="T0" fmla="*/ 243 w 362"/>
              <a:gd name="T1" fmla="*/ 0 h 96"/>
              <a:gd name="T2" fmla="*/ 0 w 362"/>
              <a:gd name="T3" fmla="*/ 93 h 96"/>
              <a:gd name="T4" fmla="*/ 1 w 362"/>
              <a:gd name="T5" fmla="*/ 96 h 96"/>
              <a:gd name="T6" fmla="*/ 362 w 362"/>
              <a:gd name="T7" fmla="*/ 39 h 96"/>
              <a:gd name="T8" fmla="*/ 360 w 362"/>
              <a:gd name="T9" fmla="*/ 35 h 96"/>
              <a:gd name="T10" fmla="*/ 18 w 362"/>
              <a:gd name="T11" fmla="*/ 89 h 96"/>
              <a:gd name="T12" fmla="*/ 245 w 362"/>
              <a:gd name="T13" fmla="*/ 3 h 96"/>
              <a:gd name="T14" fmla="*/ 243 w 362"/>
              <a:gd name="T15" fmla="*/ 0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96">
                <a:moveTo>
                  <a:pt x="243" y="0"/>
                </a:moveTo>
                <a:lnTo>
                  <a:pt x="0" y="93"/>
                </a:lnTo>
                <a:lnTo>
                  <a:pt x="1" y="96"/>
                </a:lnTo>
                <a:lnTo>
                  <a:pt x="362" y="39"/>
                </a:lnTo>
                <a:lnTo>
                  <a:pt x="360" y="35"/>
                </a:lnTo>
                <a:lnTo>
                  <a:pt x="18" y="89"/>
                </a:lnTo>
                <a:lnTo>
                  <a:pt x="245" y="3"/>
                </a:lnTo>
                <a:lnTo>
                  <a:pt x="24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3" name="Rectangle 21"/>
          <p:cNvSpPr>
            <a:spLocks noChangeArrowheads="1"/>
          </p:cNvSpPr>
          <p:nvPr/>
        </p:nvSpPr>
        <p:spPr bwMode="auto">
          <a:xfrm>
            <a:off x="4959350" y="5154613"/>
            <a:ext cx="18097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000000"/>
                </a:solidFill>
              </a:rPr>
              <a:t>ADP</a:t>
            </a:r>
            <a:endParaRPr lang="en-US" b="1"/>
          </a:p>
        </p:txBody>
      </p:sp>
      <p:sp>
        <p:nvSpPr>
          <p:cNvPr id="8214" name="Rectangle 22"/>
          <p:cNvSpPr>
            <a:spLocks noChangeArrowheads="1"/>
          </p:cNvSpPr>
          <p:nvPr/>
        </p:nvSpPr>
        <p:spPr bwMode="auto">
          <a:xfrm>
            <a:off x="5208588" y="5148263"/>
            <a:ext cx="52387"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000000"/>
                </a:solidFill>
              </a:rPr>
              <a:t>+</a:t>
            </a:r>
            <a:endParaRPr lang="en-US" b="1"/>
          </a:p>
        </p:txBody>
      </p:sp>
      <p:sp>
        <p:nvSpPr>
          <p:cNvPr id="8215" name="Rectangle 23"/>
          <p:cNvSpPr>
            <a:spLocks noChangeArrowheads="1"/>
          </p:cNvSpPr>
          <p:nvPr/>
        </p:nvSpPr>
        <p:spPr bwMode="auto">
          <a:xfrm>
            <a:off x="5403850" y="5140325"/>
            <a:ext cx="58738"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000000"/>
                </a:solidFill>
              </a:rPr>
              <a:t>P</a:t>
            </a:r>
            <a:endParaRPr lang="en-US" b="1"/>
          </a:p>
        </p:txBody>
      </p:sp>
      <p:sp>
        <p:nvSpPr>
          <p:cNvPr id="8216" name="Rectangle 24"/>
          <p:cNvSpPr>
            <a:spLocks noChangeArrowheads="1"/>
          </p:cNvSpPr>
          <p:nvPr/>
        </p:nvSpPr>
        <p:spPr bwMode="auto">
          <a:xfrm>
            <a:off x="6437313" y="5099050"/>
            <a:ext cx="17145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000000"/>
                </a:solidFill>
              </a:rPr>
              <a:t>ATP</a:t>
            </a:r>
            <a:endParaRPr lang="en-US" b="1"/>
          </a:p>
        </p:txBody>
      </p:sp>
      <p:sp>
        <p:nvSpPr>
          <p:cNvPr id="8218" name="Rectangle 26"/>
          <p:cNvSpPr>
            <a:spLocks noChangeArrowheads="1"/>
          </p:cNvSpPr>
          <p:nvPr/>
        </p:nvSpPr>
        <p:spPr bwMode="auto">
          <a:xfrm>
            <a:off x="3898900" y="4175125"/>
            <a:ext cx="5984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000000"/>
                </a:solidFill>
              </a:rPr>
              <a:t>intermembrane</a:t>
            </a:r>
          </a:p>
          <a:p>
            <a:r>
              <a:rPr lang="en-US" sz="700" b="1">
                <a:solidFill>
                  <a:srgbClr val="000000"/>
                </a:solidFill>
              </a:rPr>
              <a:t>space</a:t>
            </a:r>
          </a:p>
        </p:txBody>
      </p:sp>
      <p:sp>
        <p:nvSpPr>
          <p:cNvPr id="8224" name="Rectangle 32"/>
          <p:cNvSpPr>
            <a:spLocks noChangeArrowheads="1"/>
          </p:cNvSpPr>
          <p:nvPr/>
        </p:nvSpPr>
        <p:spPr bwMode="auto">
          <a:xfrm>
            <a:off x="3892550" y="4414838"/>
            <a:ext cx="261938"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000000"/>
                </a:solidFill>
              </a:rPr>
              <a:t>cristae</a:t>
            </a:r>
            <a:endParaRPr lang="en-US" b="1"/>
          </a:p>
        </p:txBody>
      </p:sp>
      <p:sp>
        <p:nvSpPr>
          <p:cNvPr id="8227" name="Rectangle 35"/>
          <p:cNvSpPr>
            <a:spLocks noChangeArrowheads="1"/>
          </p:cNvSpPr>
          <p:nvPr/>
        </p:nvSpPr>
        <p:spPr bwMode="auto">
          <a:xfrm>
            <a:off x="2952750" y="3402013"/>
            <a:ext cx="16827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700" b="1">
                <a:solidFill>
                  <a:srgbClr val="000000"/>
                </a:solidFill>
              </a:rPr>
              <a:t>CO</a:t>
            </a:r>
            <a:r>
              <a:rPr lang="en-US" sz="700" b="1" baseline="-25000">
                <a:solidFill>
                  <a:srgbClr val="000000"/>
                </a:solidFill>
              </a:rPr>
              <a:t>2</a:t>
            </a:r>
            <a:endParaRPr lang="en-US" b="1" baseline="-25000"/>
          </a:p>
        </p:txBody>
      </p:sp>
      <p:sp>
        <p:nvSpPr>
          <p:cNvPr id="8229" name="Rectangle 37"/>
          <p:cNvSpPr>
            <a:spLocks noChangeArrowheads="1"/>
          </p:cNvSpPr>
          <p:nvPr/>
        </p:nvSpPr>
        <p:spPr bwMode="auto">
          <a:xfrm>
            <a:off x="3154363" y="2741613"/>
            <a:ext cx="16827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700" b="1">
                <a:solidFill>
                  <a:srgbClr val="000000"/>
                </a:solidFill>
              </a:rPr>
              <a:t>H</a:t>
            </a:r>
            <a:r>
              <a:rPr lang="en-US" sz="700" b="1" baseline="-25000">
                <a:solidFill>
                  <a:srgbClr val="000000"/>
                </a:solidFill>
              </a:rPr>
              <a:t>2</a:t>
            </a:r>
            <a:r>
              <a:rPr lang="en-US" sz="700" b="1">
                <a:solidFill>
                  <a:srgbClr val="000000"/>
                </a:solidFill>
              </a:rPr>
              <a:t>O</a:t>
            </a:r>
            <a:endParaRPr lang="en-US" b="1"/>
          </a:p>
        </p:txBody>
      </p:sp>
      <p:sp>
        <p:nvSpPr>
          <p:cNvPr id="8232" name="Rectangle 40"/>
          <p:cNvSpPr>
            <a:spLocks noChangeArrowheads="1"/>
          </p:cNvSpPr>
          <p:nvPr/>
        </p:nvSpPr>
        <p:spPr bwMode="auto">
          <a:xfrm rot="1440000">
            <a:off x="2617788" y="3957638"/>
            <a:ext cx="49212"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rPr>
              <a:t>g</a:t>
            </a:r>
            <a:endParaRPr lang="en-US" b="1"/>
          </a:p>
        </p:txBody>
      </p:sp>
      <p:sp>
        <p:nvSpPr>
          <p:cNvPr id="8233" name="Rectangle 41"/>
          <p:cNvSpPr>
            <a:spLocks noChangeArrowheads="1"/>
          </p:cNvSpPr>
          <p:nvPr/>
        </p:nvSpPr>
        <p:spPr bwMode="auto">
          <a:xfrm rot="1320000">
            <a:off x="2673350" y="3973513"/>
            <a:ext cx="1905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rPr>
              <a:t>l</a:t>
            </a:r>
            <a:endParaRPr lang="en-US" b="1"/>
          </a:p>
        </p:txBody>
      </p:sp>
      <p:sp>
        <p:nvSpPr>
          <p:cNvPr id="8234" name="Rectangle 42"/>
          <p:cNvSpPr>
            <a:spLocks noChangeArrowheads="1"/>
          </p:cNvSpPr>
          <p:nvPr/>
        </p:nvSpPr>
        <p:spPr bwMode="auto">
          <a:xfrm rot="1200000">
            <a:off x="2697163" y="3990975"/>
            <a:ext cx="49212"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rPr>
              <a:t>u</a:t>
            </a:r>
            <a:endParaRPr lang="en-US" b="1"/>
          </a:p>
        </p:txBody>
      </p:sp>
      <p:sp>
        <p:nvSpPr>
          <p:cNvPr id="8235" name="Rectangle 43"/>
          <p:cNvSpPr>
            <a:spLocks noChangeArrowheads="1"/>
          </p:cNvSpPr>
          <p:nvPr/>
        </p:nvSpPr>
        <p:spPr bwMode="auto">
          <a:xfrm rot="1020000">
            <a:off x="2751138" y="4008438"/>
            <a:ext cx="4445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rPr>
              <a:t>c</a:t>
            </a:r>
            <a:endParaRPr lang="en-US" b="1"/>
          </a:p>
        </p:txBody>
      </p:sp>
      <p:sp>
        <p:nvSpPr>
          <p:cNvPr id="8236" name="Rectangle 44"/>
          <p:cNvSpPr>
            <a:spLocks noChangeArrowheads="1"/>
          </p:cNvSpPr>
          <p:nvPr/>
        </p:nvSpPr>
        <p:spPr bwMode="auto">
          <a:xfrm rot="840000">
            <a:off x="2798763" y="4021138"/>
            <a:ext cx="49212"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rPr>
              <a:t>o</a:t>
            </a:r>
            <a:endParaRPr lang="en-US" b="1"/>
          </a:p>
        </p:txBody>
      </p:sp>
      <p:sp>
        <p:nvSpPr>
          <p:cNvPr id="8237" name="Rectangle 45"/>
          <p:cNvSpPr>
            <a:spLocks noChangeArrowheads="1"/>
          </p:cNvSpPr>
          <p:nvPr/>
        </p:nvSpPr>
        <p:spPr bwMode="auto">
          <a:xfrm rot="660000">
            <a:off x="2854325" y="4033838"/>
            <a:ext cx="4445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rPr>
              <a:t>s</a:t>
            </a:r>
            <a:endParaRPr lang="en-US" b="1"/>
          </a:p>
        </p:txBody>
      </p:sp>
      <p:sp>
        <p:nvSpPr>
          <p:cNvPr id="8238" name="Rectangle 46"/>
          <p:cNvSpPr>
            <a:spLocks noChangeArrowheads="1"/>
          </p:cNvSpPr>
          <p:nvPr/>
        </p:nvSpPr>
        <p:spPr bwMode="auto">
          <a:xfrm rot="480000">
            <a:off x="2908300" y="4043363"/>
            <a:ext cx="49213"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rPr>
              <a:t>e</a:t>
            </a:r>
            <a:endParaRPr lang="en-US" b="1"/>
          </a:p>
        </p:txBody>
      </p:sp>
      <p:sp>
        <p:nvSpPr>
          <p:cNvPr id="8239" name="Rectangle 47"/>
          <p:cNvSpPr>
            <a:spLocks noChangeArrowheads="1"/>
          </p:cNvSpPr>
          <p:nvPr/>
        </p:nvSpPr>
        <p:spPr bwMode="auto">
          <a:xfrm rot="240000">
            <a:off x="2984500" y="4048125"/>
            <a:ext cx="2540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rPr>
              <a:t>f</a:t>
            </a:r>
            <a:endParaRPr lang="en-US" b="1"/>
          </a:p>
        </p:txBody>
      </p:sp>
      <p:sp>
        <p:nvSpPr>
          <p:cNvPr id="8240" name="Rectangle 48"/>
          <p:cNvSpPr>
            <a:spLocks noChangeArrowheads="1"/>
          </p:cNvSpPr>
          <p:nvPr/>
        </p:nvSpPr>
        <p:spPr bwMode="auto">
          <a:xfrm rot="120000">
            <a:off x="3014663" y="4052888"/>
            <a:ext cx="30162"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rPr>
              <a:t>r</a:t>
            </a:r>
            <a:endParaRPr lang="en-US" b="1"/>
          </a:p>
        </p:txBody>
      </p:sp>
      <p:sp>
        <p:nvSpPr>
          <p:cNvPr id="8241" name="Rectangle 49"/>
          <p:cNvSpPr>
            <a:spLocks noChangeArrowheads="1"/>
          </p:cNvSpPr>
          <p:nvPr/>
        </p:nvSpPr>
        <p:spPr bwMode="auto">
          <a:xfrm rot="21540000">
            <a:off x="3051175" y="4051300"/>
            <a:ext cx="49213"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rPr>
              <a:t>o</a:t>
            </a:r>
            <a:endParaRPr lang="en-US" b="1"/>
          </a:p>
        </p:txBody>
      </p:sp>
      <p:sp>
        <p:nvSpPr>
          <p:cNvPr id="8242" name="Rectangle 50"/>
          <p:cNvSpPr>
            <a:spLocks noChangeArrowheads="1"/>
          </p:cNvSpPr>
          <p:nvPr/>
        </p:nvSpPr>
        <p:spPr bwMode="auto">
          <a:xfrm rot="21300000">
            <a:off x="3109913" y="4046538"/>
            <a:ext cx="74612"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rPr>
              <a:t>m</a:t>
            </a:r>
            <a:endParaRPr lang="en-US" b="1"/>
          </a:p>
        </p:txBody>
      </p:sp>
      <p:sp>
        <p:nvSpPr>
          <p:cNvPr id="8243" name="Freeform 51"/>
          <p:cNvSpPr>
            <a:spLocks/>
          </p:cNvSpPr>
          <p:nvPr/>
        </p:nvSpPr>
        <p:spPr bwMode="auto">
          <a:xfrm>
            <a:off x="3217863" y="4059238"/>
            <a:ext cx="36512" cy="82550"/>
          </a:xfrm>
          <a:custGeom>
            <a:avLst/>
            <a:gdLst>
              <a:gd name="T0" fmla="*/ 2 w 23"/>
              <a:gd name="T1" fmla="*/ 24 h 52"/>
              <a:gd name="T2" fmla="*/ 6 w 23"/>
              <a:gd name="T3" fmla="*/ 24 h 52"/>
              <a:gd name="T4" fmla="*/ 12 w 23"/>
              <a:gd name="T5" fmla="*/ 52 h 52"/>
              <a:gd name="T6" fmla="*/ 21 w 23"/>
              <a:gd name="T7" fmla="*/ 50 h 52"/>
              <a:gd name="T8" fmla="*/ 15 w 23"/>
              <a:gd name="T9" fmla="*/ 22 h 52"/>
              <a:gd name="T10" fmla="*/ 23 w 23"/>
              <a:gd name="T11" fmla="*/ 20 h 52"/>
              <a:gd name="T12" fmla="*/ 21 w 23"/>
              <a:gd name="T13" fmla="*/ 13 h 52"/>
              <a:gd name="T14" fmla="*/ 13 w 23"/>
              <a:gd name="T15" fmla="*/ 15 h 52"/>
              <a:gd name="T16" fmla="*/ 13 w 23"/>
              <a:gd name="T17" fmla="*/ 13 h 52"/>
              <a:gd name="T18" fmla="*/ 13 w 23"/>
              <a:gd name="T19" fmla="*/ 13 h 52"/>
              <a:gd name="T20" fmla="*/ 13 w 23"/>
              <a:gd name="T21" fmla="*/ 9 h 52"/>
              <a:gd name="T22" fmla="*/ 13 w 23"/>
              <a:gd name="T23" fmla="*/ 9 h 52"/>
              <a:gd name="T24" fmla="*/ 17 w 23"/>
              <a:gd name="T25" fmla="*/ 7 h 52"/>
              <a:gd name="T26" fmla="*/ 17 w 23"/>
              <a:gd name="T27" fmla="*/ 7 h 52"/>
              <a:gd name="T28" fmla="*/ 21 w 23"/>
              <a:gd name="T29" fmla="*/ 7 h 52"/>
              <a:gd name="T30" fmla="*/ 21 w 23"/>
              <a:gd name="T31" fmla="*/ 0 h 52"/>
              <a:gd name="T32" fmla="*/ 21 w 23"/>
              <a:gd name="T33" fmla="*/ 0 h 52"/>
              <a:gd name="T34" fmla="*/ 13 w 23"/>
              <a:gd name="T35" fmla="*/ 0 h 52"/>
              <a:gd name="T36" fmla="*/ 13 w 23"/>
              <a:gd name="T37" fmla="*/ 0 h 52"/>
              <a:gd name="T38" fmla="*/ 8 w 23"/>
              <a:gd name="T39" fmla="*/ 3 h 52"/>
              <a:gd name="T40" fmla="*/ 8 w 23"/>
              <a:gd name="T41" fmla="*/ 3 h 52"/>
              <a:gd name="T42" fmla="*/ 4 w 23"/>
              <a:gd name="T43" fmla="*/ 7 h 52"/>
              <a:gd name="T44" fmla="*/ 4 w 23"/>
              <a:gd name="T45" fmla="*/ 7 h 52"/>
              <a:gd name="T46" fmla="*/ 4 w 23"/>
              <a:gd name="T47" fmla="*/ 13 h 52"/>
              <a:gd name="T48" fmla="*/ 6 w 23"/>
              <a:gd name="T49" fmla="*/ 16 h 52"/>
              <a:gd name="T50" fmla="*/ 0 w 23"/>
              <a:gd name="T51" fmla="*/ 16 h 52"/>
              <a:gd name="T52" fmla="*/ 2 w 23"/>
              <a:gd name="T53" fmla="*/ 24 h 52"/>
              <a:gd name="T54" fmla="*/ 2 w 23"/>
              <a:gd name="T55"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 h="52">
                <a:moveTo>
                  <a:pt x="2" y="24"/>
                </a:moveTo>
                <a:lnTo>
                  <a:pt x="6" y="24"/>
                </a:lnTo>
                <a:lnTo>
                  <a:pt x="12" y="52"/>
                </a:lnTo>
                <a:lnTo>
                  <a:pt x="21" y="50"/>
                </a:lnTo>
                <a:lnTo>
                  <a:pt x="15" y="22"/>
                </a:lnTo>
                <a:lnTo>
                  <a:pt x="23" y="20"/>
                </a:lnTo>
                <a:lnTo>
                  <a:pt x="21" y="13"/>
                </a:lnTo>
                <a:lnTo>
                  <a:pt x="13" y="15"/>
                </a:lnTo>
                <a:lnTo>
                  <a:pt x="13" y="13"/>
                </a:lnTo>
                <a:lnTo>
                  <a:pt x="13" y="13"/>
                </a:lnTo>
                <a:lnTo>
                  <a:pt x="13" y="9"/>
                </a:lnTo>
                <a:lnTo>
                  <a:pt x="13" y="9"/>
                </a:lnTo>
                <a:lnTo>
                  <a:pt x="17" y="7"/>
                </a:lnTo>
                <a:lnTo>
                  <a:pt x="17" y="7"/>
                </a:lnTo>
                <a:lnTo>
                  <a:pt x="21" y="7"/>
                </a:lnTo>
                <a:lnTo>
                  <a:pt x="21" y="0"/>
                </a:lnTo>
                <a:lnTo>
                  <a:pt x="21" y="0"/>
                </a:lnTo>
                <a:lnTo>
                  <a:pt x="13" y="0"/>
                </a:lnTo>
                <a:lnTo>
                  <a:pt x="13" y="0"/>
                </a:lnTo>
                <a:lnTo>
                  <a:pt x="8" y="3"/>
                </a:lnTo>
                <a:lnTo>
                  <a:pt x="8" y="3"/>
                </a:lnTo>
                <a:lnTo>
                  <a:pt x="4" y="7"/>
                </a:lnTo>
                <a:lnTo>
                  <a:pt x="4" y="7"/>
                </a:lnTo>
                <a:lnTo>
                  <a:pt x="4" y="13"/>
                </a:lnTo>
                <a:lnTo>
                  <a:pt x="6" y="16"/>
                </a:lnTo>
                <a:lnTo>
                  <a:pt x="0" y="16"/>
                </a:lnTo>
                <a:lnTo>
                  <a:pt x="2" y="24"/>
                </a:lnTo>
                <a:lnTo>
                  <a:pt x="2"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4" name="Freeform 52"/>
          <p:cNvSpPr>
            <a:spLocks noEditPoints="1"/>
          </p:cNvSpPr>
          <p:nvPr/>
        </p:nvSpPr>
        <p:spPr bwMode="auto">
          <a:xfrm>
            <a:off x="3257550" y="4073525"/>
            <a:ext cx="58738" cy="58738"/>
          </a:xfrm>
          <a:custGeom>
            <a:avLst/>
            <a:gdLst>
              <a:gd name="T0" fmla="*/ 5 w 37"/>
              <a:gd name="T1" fmla="*/ 32 h 37"/>
              <a:gd name="T2" fmla="*/ 5 w 37"/>
              <a:gd name="T3" fmla="*/ 32 h 37"/>
              <a:gd name="T4" fmla="*/ 9 w 37"/>
              <a:gd name="T5" fmla="*/ 33 h 37"/>
              <a:gd name="T6" fmla="*/ 13 w 37"/>
              <a:gd name="T7" fmla="*/ 35 h 37"/>
              <a:gd name="T8" fmla="*/ 13 w 37"/>
              <a:gd name="T9" fmla="*/ 35 h 37"/>
              <a:gd name="T10" fmla="*/ 18 w 37"/>
              <a:gd name="T11" fmla="*/ 37 h 37"/>
              <a:gd name="T12" fmla="*/ 22 w 37"/>
              <a:gd name="T13" fmla="*/ 35 h 37"/>
              <a:gd name="T14" fmla="*/ 22 w 37"/>
              <a:gd name="T15" fmla="*/ 35 h 37"/>
              <a:gd name="T16" fmla="*/ 29 w 37"/>
              <a:gd name="T17" fmla="*/ 33 h 37"/>
              <a:gd name="T18" fmla="*/ 33 w 37"/>
              <a:gd name="T19" fmla="*/ 28 h 37"/>
              <a:gd name="T20" fmla="*/ 33 w 37"/>
              <a:gd name="T21" fmla="*/ 28 h 37"/>
              <a:gd name="T22" fmla="*/ 37 w 37"/>
              <a:gd name="T23" fmla="*/ 20 h 37"/>
              <a:gd name="T24" fmla="*/ 35 w 37"/>
              <a:gd name="T25" fmla="*/ 13 h 37"/>
              <a:gd name="T26" fmla="*/ 35 w 37"/>
              <a:gd name="T27" fmla="*/ 13 h 37"/>
              <a:gd name="T28" fmla="*/ 33 w 37"/>
              <a:gd name="T29" fmla="*/ 7 h 37"/>
              <a:gd name="T30" fmla="*/ 27 w 37"/>
              <a:gd name="T31" fmla="*/ 2 h 37"/>
              <a:gd name="T32" fmla="*/ 27 w 37"/>
              <a:gd name="T33" fmla="*/ 2 h 37"/>
              <a:gd name="T34" fmla="*/ 22 w 37"/>
              <a:gd name="T35" fmla="*/ 0 h 37"/>
              <a:gd name="T36" fmla="*/ 14 w 37"/>
              <a:gd name="T37" fmla="*/ 0 h 37"/>
              <a:gd name="T38" fmla="*/ 14 w 37"/>
              <a:gd name="T39" fmla="*/ 0 h 37"/>
              <a:gd name="T40" fmla="*/ 9 w 37"/>
              <a:gd name="T41" fmla="*/ 2 h 37"/>
              <a:gd name="T42" fmla="*/ 5 w 37"/>
              <a:gd name="T43" fmla="*/ 4 h 37"/>
              <a:gd name="T44" fmla="*/ 5 w 37"/>
              <a:gd name="T45" fmla="*/ 4 h 37"/>
              <a:gd name="T46" fmla="*/ 3 w 37"/>
              <a:gd name="T47" fmla="*/ 7 h 37"/>
              <a:gd name="T48" fmla="*/ 1 w 37"/>
              <a:gd name="T49" fmla="*/ 11 h 37"/>
              <a:gd name="T50" fmla="*/ 1 w 37"/>
              <a:gd name="T51" fmla="*/ 11 h 37"/>
              <a:gd name="T52" fmla="*/ 0 w 37"/>
              <a:gd name="T53" fmla="*/ 17 h 37"/>
              <a:gd name="T54" fmla="*/ 1 w 37"/>
              <a:gd name="T55" fmla="*/ 20 h 37"/>
              <a:gd name="T56" fmla="*/ 1 w 37"/>
              <a:gd name="T57" fmla="*/ 20 h 37"/>
              <a:gd name="T58" fmla="*/ 1 w 37"/>
              <a:gd name="T59" fmla="*/ 26 h 37"/>
              <a:gd name="T60" fmla="*/ 5 w 37"/>
              <a:gd name="T61" fmla="*/ 32 h 37"/>
              <a:gd name="T62" fmla="*/ 5 w 37"/>
              <a:gd name="T63" fmla="*/ 32 h 37"/>
              <a:gd name="T64" fmla="*/ 11 w 37"/>
              <a:gd name="T65" fmla="*/ 11 h 37"/>
              <a:gd name="T66" fmla="*/ 11 w 37"/>
              <a:gd name="T67" fmla="*/ 11 h 37"/>
              <a:gd name="T68" fmla="*/ 13 w 37"/>
              <a:gd name="T69" fmla="*/ 9 h 37"/>
              <a:gd name="T70" fmla="*/ 16 w 37"/>
              <a:gd name="T71" fmla="*/ 7 h 37"/>
              <a:gd name="T72" fmla="*/ 16 w 37"/>
              <a:gd name="T73" fmla="*/ 7 h 37"/>
              <a:gd name="T74" fmla="*/ 20 w 37"/>
              <a:gd name="T75" fmla="*/ 7 h 37"/>
              <a:gd name="T76" fmla="*/ 22 w 37"/>
              <a:gd name="T77" fmla="*/ 9 h 37"/>
              <a:gd name="T78" fmla="*/ 22 w 37"/>
              <a:gd name="T79" fmla="*/ 9 h 37"/>
              <a:gd name="T80" fmla="*/ 26 w 37"/>
              <a:gd name="T81" fmla="*/ 11 h 37"/>
              <a:gd name="T82" fmla="*/ 26 w 37"/>
              <a:gd name="T83" fmla="*/ 17 h 37"/>
              <a:gd name="T84" fmla="*/ 26 w 37"/>
              <a:gd name="T85" fmla="*/ 17 h 37"/>
              <a:gd name="T86" fmla="*/ 27 w 37"/>
              <a:gd name="T87" fmla="*/ 20 h 37"/>
              <a:gd name="T88" fmla="*/ 26 w 37"/>
              <a:gd name="T89" fmla="*/ 24 h 37"/>
              <a:gd name="T90" fmla="*/ 26 w 37"/>
              <a:gd name="T91" fmla="*/ 24 h 37"/>
              <a:gd name="T92" fmla="*/ 24 w 37"/>
              <a:gd name="T93" fmla="*/ 28 h 37"/>
              <a:gd name="T94" fmla="*/ 20 w 37"/>
              <a:gd name="T95" fmla="*/ 28 h 37"/>
              <a:gd name="T96" fmla="*/ 20 w 37"/>
              <a:gd name="T97" fmla="*/ 28 h 37"/>
              <a:gd name="T98" fmla="*/ 16 w 37"/>
              <a:gd name="T99" fmla="*/ 28 h 37"/>
              <a:gd name="T100" fmla="*/ 14 w 37"/>
              <a:gd name="T101" fmla="*/ 28 h 37"/>
              <a:gd name="T102" fmla="*/ 14 w 37"/>
              <a:gd name="T103" fmla="*/ 28 h 37"/>
              <a:gd name="T104" fmla="*/ 11 w 37"/>
              <a:gd name="T105" fmla="*/ 24 h 37"/>
              <a:gd name="T106" fmla="*/ 11 w 37"/>
              <a:gd name="T107" fmla="*/ 20 h 37"/>
              <a:gd name="T108" fmla="*/ 11 w 37"/>
              <a:gd name="T109" fmla="*/ 20 h 37"/>
              <a:gd name="T110" fmla="*/ 9 w 37"/>
              <a:gd name="T111" fmla="*/ 15 h 37"/>
              <a:gd name="T112" fmla="*/ 11 w 37"/>
              <a:gd name="T113" fmla="*/ 11 h 37"/>
              <a:gd name="T114" fmla="*/ 11 w 37"/>
              <a:gd name="T115" fmla="*/ 1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 h="37">
                <a:moveTo>
                  <a:pt x="5" y="32"/>
                </a:moveTo>
                <a:lnTo>
                  <a:pt x="5" y="32"/>
                </a:lnTo>
                <a:lnTo>
                  <a:pt x="9" y="33"/>
                </a:lnTo>
                <a:lnTo>
                  <a:pt x="13" y="35"/>
                </a:lnTo>
                <a:lnTo>
                  <a:pt x="13" y="35"/>
                </a:lnTo>
                <a:lnTo>
                  <a:pt x="18" y="37"/>
                </a:lnTo>
                <a:lnTo>
                  <a:pt x="22" y="35"/>
                </a:lnTo>
                <a:lnTo>
                  <a:pt x="22" y="35"/>
                </a:lnTo>
                <a:lnTo>
                  <a:pt x="29" y="33"/>
                </a:lnTo>
                <a:lnTo>
                  <a:pt x="33" y="28"/>
                </a:lnTo>
                <a:lnTo>
                  <a:pt x="33" y="28"/>
                </a:lnTo>
                <a:lnTo>
                  <a:pt x="37" y="20"/>
                </a:lnTo>
                <a:lnTo>
                  <a:pt x="35" y="13"/>
                </a:lnTo>
                <a:lnTo>
                  <a:pt x="35" y="13"/>
                </a:lnTo>
                <a:lnTo>
                  <a:pt x="33" y="7"/>
                </a:lnTo>
                <a:lnTo>
                  <a:pt x="27" y="2"/>
                </a:lnTo>
                <a:lnTo>
                  <a:pt x="27" y="2"/>
                </a:lnTo>
                <a:lnTo>
                  <a:pt x="22" y="0"/>
                </a:lnTo>
                <a:lnTo>
                  <a:pt x="14" y="0"/>
                </a:lnTo>
                <a:lnTo>
                  <a:pt x="14" y="0"/>
                </a:lnTo>
                <a:lnTo>
                  <a:pt x="9" y="2"/>
                </a:lnTo>
                <a:lnTo>
                  <a:pt x="5" y="4"/>
                </a:lnTo>
                <a:lnTo>
                  <a:pt x="5" y="4"/>
                </a:lnTo>
                <a:lnTo>
                  <a:pt x="3" y="7"/>
                </a:lnTo>
                <a:lnTo>
                  <a:pt x="1" y="11"/>
                </a:lnTo>
                <a:lnTo>
                  <a:pt x="1" y="11"/>
                </a:lnTo>
                <a:lnTo>
                  <a:pt x="0" y="17"/>
                </a:lnTo>
                <a:lnTo>
                  <a:pt x="1" y="20"/>
                </a:lnTo>
                <a:lnTo>
                  <a:pt x="1" y="20"/>
                </a:lnTo>
                <a:lnTo>
                  <a:pt x="1" y="26"/>
                </a:lnTo>
                <a:lnTo>
                  <a:pt x="5" y="32"/>
                </a:lnTo>
                <a:lnTo>
                  <a:pt x="5" y="32"/>
                </a:lnTo>
                <a:close/>
                <a:moveTo>
                  <a:pt x="11" y="11"/>
                </a:moveTo>
                <a:lnTo>
                  <a:pt x="11" y="11"/>
                </a:lnTo>
                <a:lnTo>
                  <a:pt x="13" y="9"/>
                </a:lnTo>
                <a:lnTo>
                  <a:pt x="16" y="7"/>
                </a:lnTo>
                <a:lnTo>
                  <a:pt x="16" y="7"/>
                </a:lnTo>
                <a:lnTo>
                  <a:pt x="20" y="7"/>
                </a:lnTo>
                <a:lnTo>
                  <a:pt x="22" y="9"/>
                </a:lnTo>
                <a:lnTo>
                  <a:pt x="22" y="9"/>
                </a:lnTo>
                <a:lnTo>
                  <a:pt x="26" y="11"/>
                </a:lnTo>
                <a:lnTo>
                  <a:pt x="26" y="17"/>
                </a:lnTo>
                <a:lnTo>
                  <a:pt x="26" y="17"/>
                </a:lnTo>
                <a:lnTo>
                  <a:pt x="27" y="20"/>
                </a:lnTo>
                <a:lnTo>
                  <a:pt x="26" y="24"/>
                </a:lnTo>
                <a:lnTo>
                  <a:pt x="26" y="24"/>
                </a:lnTo>
                <a:lnTo>
                  <a:pt x="24" y="28"/>
                </a:lnTo>
                <a:lnTo>
                  <a:pt x="20" y="28"/>
                </a:lnTo>
                <a:lnTo>
                  <a:pt x="20" y="28"/>
                </a:lnTo>
                <a:lnTo>
                  <a:pt x="16" y="28"/>
                </a:lnTo>
                <a:lnTo>
                  <a:pt x="14" y="28"/>
                </a:lnTo>
                <a:lnTo>
                  <a:pt x="14" y="28"/>
                </a:lnTo>
                <a:lnTo>
                  <a:pt x="11" y="24"/>
                </a:lnTo>
                <a:lnTo>
                  <a:pt x="11" y="20"/>
                </a:lnTo>
                <a:lnTo>
                  <a:pt x="11" y="20"/>
                </a:lnTo>
                <a:lnTo>
                  <a:pt x="9" y="15"/>
                </a:lnTo>
                <a:lnTo>
                  <a:pt x="11" y="11"/>
                </a:lnTo>
                <a:lnTo>
                  <a:pt x="11"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5" name="Freeform 53"/>
          <p:cNvSpPr>
            <a:spLocks noEditPoints="1"/>
          </p:cNvSpPr>
          <p:nvPr/>
        </p:nvSpPr>
        <p:spPr bwMode="auto">
          <a:xfrm>
            <a:off x="3319463" y="4056063"/>
            <a:ext cx="58737" cy="58737"/>
          </a:xfrm>
          <a:custGeom>
            <a:avLst/>
            <a:gdLst>
              <a:gd name="T0" fmla="*/ 7 w 37"/>
              <a:gd name="T1" fmla="*/ 33 h 37"/>
              <a:gd name="T2" fmla="*/ 7 w 37"/>
              <a:gd name="T3" fmla="*/ 33 h 37"/>
              <a:gd name="T4" fmla="*/ 11 w 37"/>
              <a:gd name="T5" fmla="*/ 35 h 37"/>
              <a:gd name="T6" fmla="*/ 14 w 37"/>
              <a:gd name="T7" fmla="*/ 37 h 37"/>
              <a:gd name="T8" fmla="*/ 14 w 37"/>
              <a:gd name="T9" fmla="*/ 37 h 37"/>
              <a:gd name="T10" fmla="*/ 18 w 37"/>
              <a:gd name="T11" fmla="*/ 37 h 37"/>
              <a:gd name="T12" fmla="*/ 24 w 37"/>
              <a:gd name="T13" fmla="*/ 37 h 37"/>
              <a:gd name="T14" fmla="*/ 24 w 37"/>
              <a:gd name="T15" fmla="*/ 37 h 37"/>
              <a:gd name="T16" fmla="*/ 29 w 37"/>
              <a:gd name="T17" fmla="*/ 33 h 37"/>
              <a:gd name="T18" fmla="*/ 35 w 37"/>
              <a:gd name="T19" fmla="*/ 28 h 37"/>
              <a:gd name="T20" fmla="*/ 35 w 37"/>
              <a:gd name="T21" fmla="*/ 28 h 37"/>
              <a:gd name="T22" fmla="*/ 37 w 37"/>
              <a:gd name="T23" fmla="*/ 22 h 37"/>
              <a:gd name="T24" fmla="*/ 35 w 37"/>
              <a:gd name="T25" fmla="*/ 15 h 37"/>
              <a:gd name="T26" fmla="*/ 35 w 37"/>
              <a:gd name="T27" fmla="*/ 15 h 37"/>
              <a:gd name="T28" fmla="*/ 33 w 37"/>
              <a:gd name="T29" fmla="*/ 7 h 37"/>
              <a:gd name="T30" fmla="*/ 27 w 37"/>
              <a:gd name="T31" fmla="*/ 4 h 37"/>
              <a:gd name="T32" fmla="*/ 27 w 37"/>
              <a:gd name="T33" fmla="*/ 4 h 37"/>
              <a:gd name="T34" fmla="*/ 20 w 37"/>
              <a:gd name="T35" fmla="*/ 0 h 37"/>
              <a:gd name="T36" fmla="*/ 13 w 37"/>
              <a:gd name="T37" fmla="*/ 2 h 37"/>
              <a:gd name="T38" fmla="*/ 13 w 37"/>
              <a:gd name="T39" fmla="*/ 2 h 37"/>
              <a:gd name="T40" fmla="*/ 9 w 37"/>
              <a:gd name="T41" fmla="*/ 4 h 37"/>
              <a:gd name="T42" fmla="*/ 5 w 37"/>
              <a:gd name="T43" fmla="*/ 5 h 37"/>
              <a:gd name="T44" fmla="*/ 5 w 37"/>
              <a:gd name="T45" fmla="*/ 5 h 37"/>
              <a:gd name="T46" fmla="*/ 3 w 37"/>
              <a:gd name="T47" fmla="*/ 9 h 37"/>
              <a:gd name="T48" fmla="*/ 1 w 37"/>
              <a:gd name="T49" fmla="*/ 15 h 37"/>
              <a:gd name="T50" fmla="*/ 1 w 37"/>
              <a:gd name="T51" fmla="*/ 15 h 37"/>
              <a:gd name="T52" fmla="*/ 0 w 37"/>
              <a:gd name="T53" fmla="*/ 18 h 37"/>
              <a:gd name="T54" fmla="*/ 1 w 37"/>
              <a:gd name="T55" fmla="*/ 24 h 37"/>
              <a:gd name="T56" fmla="*/ 1 w 37"/>
              <a:gd name="T57" fmla="*/ 24 h 37"/>
              <a:gd name="T58" fmla="*/ 3 w 37"/>
              <a:gd name="T59" fmla="*/ 28 h 37"/>
              <a:gd name="T60" fmla="*/ 7 w 37"/>
              <a:gd name="T61" fmla="*/ 33 h 37"/>
              <a:gd name="T62" fmla="*/ 7 w 37"/>
              <a:gd name="T63" fmla="*/ 33 h 37"/>
              <a:gd name="T64" fmla="*/ 11 w 37"/>
              <a:gd name="T65" fmla="*/ 13 h 37"/>
              <a:gd name="T66" fmla="*/ 11 w 37"/>
              <a:gd name="T67" fmla="*/ 13 h 37"/>
              <a:gd name="T68" fmla="*/ 13 w 37"/>
              <a:gd name="T69" fmla="*/ 9 h 37"/>
              <a:gd name="T70" fmla="*/ 16 w 37"/>
              <a:gd name="T71" fmla="*/ 9 h 37"/>
              <a:gd name="T72" fmla="*/ 16 w 37"/>
              <a:gd name="T73" fmla="*/ 9 h 37"/>
              <a:gd name="T74" fmla="*/ 18 w 37"/>
              <a:gd name="T75" fmla="*/ 9 h 37"/>
              <a:gd name="T76" fmla="*/ 22 w 37"/>
              <a:gd name="T77" fmla="*/ 9 h 37"/>
              <a:gd name="T78" fmla="*/ 22 w 37"/>
              <a:gd name="T79" fmla="*/ 9 h 37"/>
              <a:gd name="T80" fmla="*/ 26 w 37"/>
              <a:gd name="T81" fmla="*/ 13 h 37"/>
              <a:gd name="T82" fmla="*/ 27 w 37"/>
              <a:gd name="T83" fmla="*/ 17 h 37"/>
              <a:gd name="T84" fmla="*/ 27 w 37"/>
              <a:gd name="T85" fmla="*/ 17 h 37"/>
              <a:gd name="T86" fmla="*/ 27 w 37"/>
              <a:gd name="T87" fmla="*/ 22 h 37"/>
              <a:gd name="T88" fmla="*/ 26 w 37"/>
              <a:gd name="T89" fmla="*/ 26 h 37"/>
              <a:gd name="T90" fmla="*/ 26 w 37"/>
              <a:gd name="T91" fmla="*/ 26 h 37"/>
              <a:gd name="T92" fmla="*/ 24 w 37"/>
              <a:gd name="T93" fmla="*/ 28 h 37"/>
              <a:gd name="T94" fmla="*/ 22 w 37"/>
              <a:gd name="T95" fmla="*/ 30 h 37"/>
              <a:gd name="T96" fmla="*/ 22 w 37"/>
              <a:gd name="T97" fmla="*/ 30 h 37"/>
              <a:gd name="T98" fmla="*/ 18 w 37"/>
              <a:gd name="T99" fmla="*/ 30 h 37"/>
              <a:gd name="T100" fmla="*/ 14 w 37"/>
              <a:gd name="T101" fmla="*/ 28 h 37"/>
              <a:gd name="T102" fmla="*/ 14 w 37"/>
              <a:gd name="T103" fmla="*/ 28 h 37"/>
              <a:gd name="T104" fmla="*/ 13 w 37"/>
              <a:gd name="T105" fmla="*/ 26 h 37"/>
              <a:gd name="T106" fmla="*/ 11 w 37"/>
              <a:gd name="T107" fmla="*/ 22 h 37"/>
              <a:gd name="T108" fmla="*/ 11 w 37"/>
              <a:gd name="T109" fmla="*/ 22 h 37"/>
              <a:gd name="T110" fmla="*/ 9 w 37"/>
              <a:gd name="T111" fmla="*/ 17 h 37"/>
              <a:gd name="T112" fmla="*/ 11 w 37"/>
              <a:gd name="T113" fmla="*/ 13 h 37"/>
              <a:gd name="T114" fmla="*/ 11 w 37"/>
              <a:gd name="T115" fmla="*/ 1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 h="37">
                <a:moveTo>
                  <a:pt x="7" y="33"/>
                </a:moveTo>
                <a:lnTo>
                  <a:pt x="7" y="33"/>
                </a:lnTo>
                <a:lnTo>
                  <a:pt x="11" y="35"/>
                </a:lnTo>
                <a:lnTo>
                  <a:pt x="14" y="37"/>
                </a:lnTo>
                <a:lnTo>
                  <a:pt x="14" y="37"/>
                </a:lnTo>
                <a:lnTo>
                  <a:pt x="18" y="37"/>
                </a:lnTo>
                <a:lnTo>
                  <a:pt x="24" y="37"/>
                </a:lnTo>
                <a:lnTo>
                  <a:pt x="24" y="37"/>
                </a:lnTo>
                <a:lnTo>
                  <a:pt x="29" y="33"/>
                </a:lnTo>
                <a:lnTo>
                  <a:pt x="35" y="28"/>
                </a:lnTo>
                <a:lnTo>
                  <a:pt x="35" y="28"/>
                </a:lnTo>
                <a:lnTo>
                  <a:pt x="37" y="22"/>
                </a:lnTo>
                <a:lnTo>
                  <a:pt x="35" y="15"/>
                </a:lnTo>
                <a:lnTo>
                  <a:pt x="35" y="15"/>
                </a:lnTo>
                <a:lnTo>
                  <a:pt x="33" y="7"/>
                </a:lnTo>
                <a:lnTo>
                  <a:pt x="27" y="4"/>
                </a:lnTo>
                <a:lnTo>
                  <a:pt x="27" y="4"/>
                </a:lnTo>
                <a:lnTo>
                  <a:pt x="20" y="0"/>
                </a:lnTo>
                <a:lnTo>
                  <a:pt x="13" y="2"/>
                </a:lnTo>
                <a:lnTo>
                  <a:pt x="13" y="2"/>
                </a:lnTo>
                <a:lnTo>
                  <a:pt x="9" y="4"/>
                </a:lnTo>
                <a:lnTo>
                  <a:pt x="5" y="5"/>
                </a:lnTo>
                <a:lnTo>
                  <a:pt x="5" y="5"/>
                </a:lnTo>
                <a:lnTo>
                  <a:pt x="3" y="9"/>
                </a:lnTo>
                <a:lnTo>
                  <a:pt x="1" y="15"/>
                </a:lnTo>
                <a:lnTo>
                  <a:pt x="1" y="15"/>
                </a:lnTo>
                <a:lnTo>
                  <a:pt x="0" y="18"/>
                </a:lnTo>
                <a:lnTo>
                  <a:pt x="1" y="24"/>
                </a:lnTo>
                <a:lnTo>
                  <a:pt x="1" y="24"/>
                </a:lnTo>
                <a:lnTo>
                  <a:pt x="3" y="28"/>
                </a:lnTo>
                <a:lnTo>
                  <a:pt x="7" y="33"/>
                </a:lnTo>
                <a:lnTo>
                  <a:pt x="7" y="33"/>
                </a:lnTo>
                <a:close/>
                <a:moveTo>
                  <a:pt x="11" y="13"/>
                </a:moveTo>
                <a:lnTo>
                  <a:pt x="11" y="13"/>
                </a:lnTo>
                <a:lnTo>
                  <a:pt x="13" y="9"/>
                </a:lnTo>
                <a:lnTo>
                  <a:pt x="16" y="9"/>
                </a:lnTo>
                <a:lnTo>
                  <a:pt x="16" y="9"/>
                </a:lnTo>
                <a:lnTo>
                  <a:pt x="18" y="9"/>
                </a:lnTo>
                <a:lnTo>
                  <a:pt x="22" y="9"/>
                </a:lnTo>
                <a:lnTo>
                  <a:pt x="22" y="9"/>
                </a:lnTo>
                <a:lnTo>
                  <a:pt x="26" y="13"/>
                </a:lnTo>
                <a:lnTo>
                  <a:pt x="27" y="17"/>
                </a:lnTo>
                <a:lnTo>
                  <a:pt x="27" y="17"/>
                </a:lnTo>
                <a:lnTo>
                  <a:pt x="27" y="22"/>
                </a:lnTo>
                <a:lnTo>
                  <a:pt x="26" y="26"/>
                </a:lnTo>
                <a:lnTo>
                  <a:pt x="26" y="26"/>
                </a:lnTo>
                <a:lnTo>
                  <a:pt x="24" y="28"/>
                </a:lnTo>
                <a:lnTo>
                  <a:pt x="22" y="30"/>
                </a:lnTo>
                <a:lnTo>
                  <a:pt x="22" y="30"/>
                </a:lnTo>
                <a:lnTo>
                  <a:pt x="18" y="30"/>
                </a:lnTo>
                <a:lnTo>
                  <a:pt x="14" y="28"/>
                </a:lnTo>
                <a:lnTo>
                  <a:pt x="14" y="28"/>
                </a:lnTo>
                <a:lnTo>
                  <a:pt x="13" y="26"/>
                </a:lnTo>
                <a:lnTo>
                  <a:pt x="11" y="22"/>
                </a:lnTo>
                <a:lnTo>
                  <a:pt x="11" y="22"/>
                </a:lnTo>
                <a:lnTo>
                  <a:pt x="9" y="17"/>
                </a:lnTo>
                <a:lnTo>
                  <a:pt x="11" y="13"/>
                </a:lnTo>
                <a:lnTo>
                  <a:pt x="1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6" name="Freeform 54"/>
          <p:cNvSpPr>
            <a:spLocks noEditPoints="1"/>
          </p:cNvSpPr>
          <p:nvPr/>
        </p:nvSpPr>
        <p:spPr bwMode="auto">
          <a:xfrm>
            <a:off x="3381375" y="4011613"/>
            <a:ext cx="61913" cy="85725"/>
          </a:xfrm>
          <a:custGeom>
            <a:avLst/>
            <a:gdLst>
              <a:gd name="T0" fmla="*/ 24 w 39"/>
              <a:gd name="T1" fmla="*/ 0 h 54"/>
              <a:gd name="T2" fmla="*/ 14 w 39"/>
              <a:gd name="T3" fmla="*/ 4 h 54"/>
              <a:gd name="T4" fmla="*/ 20 w 39"/>
              <a:gd name="T5" fmla="*/ 20 h 54"/>
              <a:gd name="T6" fmla="*/ 20 w 39"/>
              <a:gd name="T7" fmla="*/ 20 h 54"/>
              <a:gd name="T8" fmla="*/ 14 w 39"/>
              <a:gd name="T9" fmla="*/ 19 h 54"/>
              <a:gd name="T10" fmla="*/ 9 w 39"/>
              <a:gd name="T11" fmla="*/ 19 h 54"/>
              <a:gd name="T12" fmla="*/ 9 w 39"/>
              <a:gd name="T13" fmla="*/ 19 h 54"/>
              <a:gd name="T14" fmla="*/ 3 w 39"/>
              <a:gd name="T15" fmla="*/ 20 h 54"/>
              <a:gd name="T16" fmla="*/ 1 w 39"/>
              <a:gd name="T17" fmla="*/ 26 h 54"/>
              <a:gd name="T18" fmla="*/ 1 w 39"/>
              <a:gd name="T19" fmla="*/ 26 h 54"/>
              <a:gd name="T20" fmla="*/ 0 w 39"/>
              <a:gd name="T21" fmla="*/ 33 h 54"/>
              <a:gd name="T22" fmla="*/ 1 w 39"/>
              <a:gd name="T23" fmla="*/ 41 h 54"/>
              <a:gd name="T24" fmla="*/ 1 w 39"/>
              <a:gd name="T25" fmla="*/ 41 h 54"/>
              <a:gd name="T26" fmla="*/ 5 w 39"/>
              <a:gd name="T27" fmla="*/ 48 h 54"/>
              <a:gd name="T28" fmla="*/ 9 w 39"/>
              <a:gd name="T29" fmla="*/ 52 h 54"/>
              <a:gd name="T30" fmla="*/ 9 w 39"/>
              <a:gd name="T31" fmla="*/ 52 h 54"/>
              <a:gd name="T32" fmla="*/ 14 w 39"/>
              <a:gd name="T33" fmla="*/ 54 h 54"/>
              <a:gd name="T34" fmla="*/ 20 w 39"/>
              <a:gd name="T35" fmla="*/ 54 h 54"/>
              <a:gd name="T36" fmla="*/ 20 w 39"/>
              <a:gd name="T37" fmla="*/ 54 h 54"/>
              <a:gd name="T38" fmla="*/ 26 w 39"/>
              <a:gd name="T39" fmla="*/ 50 h 54"/>
              <a:gd name="T40" fmla="*/ 26 w 39"/>
              <a:gd name="T41" fmla="*/ 50 h 54"/>
              <a:gd name="T42" fmla="*/ 29 w 39"/>
              <a:gd name="T43" fmla="*/ 45 h 54"/>
              <a:gd name="T44" fmla="*/ 31 w 39"/>
              <a:gd name="T45" fmla="*/ 48 h 54"/>
              <a:gd name="T46" fmla="*/ 39 w 39"/>
              <a:gd name="T47" fmla="*/ 46 h 54"/>
              <a:gd name="T48" fmla="*/ 24 w 39"/>
              <a:gd name="T49" fmla="*/ 0 h 54"/>
              <a:gd name="T50" fmla="*/ 24 w 39"/>
              <a:gd name="T51" fmla="*/ 0 h 54"/>
              <a:gd name="T52" fmla="*/ 9 w 39"/>
              <a:gd name="T53" fmla="*/ 28 h 54"/>
              <a:gd name="T54" fmla="*/ 9 w 39"/>
              <a:gd name="T55" fmla="*/ 28 h 54"/>
              <a:gd name="T56" fmla="*/ 11 w 39"/>
              <a:gd name="T57" fmla="*/ 26 h 54"/>
              <a:gd name="T58" fmla="*/ 14 w 39"/>
              <a:gd name="T59" fmla="*/ 24 h 54"/>
              <a:gd name="T60" fmla="*/ 14 w 39"/>
              <a:gd name="T61" fmla="*/ 24 h 54"/>
              <a:gd name="T62" fmla="*/ 16 w 39"/>
              <a:gd name="T63" fmla="*/ 24 h 54"/>
              <a:gd name="T64" fmla="*/ 20 w 39"/>
              <a:gd name="T65" fmla="*/ 24 h 54"/>
              <a:gd name="T66" fmla="*/ 20 w 39"/>
              <a:gd name="T67" fmla="*/ 24 h 54"/>
              <a:gd name="T68" fmla="*/ 22 w 39"/>
              <a:gd name="T69" fmla="*/ 28 h 54"/>
              <a:gd name="T70" fmla="*/ 24 w 39"/>
              <a:gd name="T71" fmla="*/ 33 h 54"/>
              <a:gd name="T72" fmla="*/ 24 w 39"/>
              <a:gd name="T73" fmla="*/ 33 h 54"/>
              <a:gd name="T74" fmla="*/ 26 w 39"/>
              <a:gd name="T75" fmla="*/ 37 h 54"/>
              <a:gd name="T76" fmla="*/ 26 w 39"/>
              <a:gd name="T77" fmla="*/ 41 h 54"/>
              <a:gd name="T78" fmla="*/ 26 w 39"/>
              <a:gd name="T79" fmla="*/ 41 h 54"/>
              <a:gd name="T80" fmla="*/ 24 w 39"/>
              <a:gd name="T81" fmla="*/ 45 h 54"/>
              <a:gd name="T82" fmla="*/ 22 w 39"/>
              <a:gd name="T83" fmla="*/ 46 h 54"/>
              <a:gd name="T84" fmla="*/ 22 w 39"/>
              <a:gd name="T85" fmla="*/ 46 h 54"/>
              <a:gd name="T86" fmla="*/ 18 w 39"/>
              <a:gd name="T87" fmla="*/ 46 h 54"/>
              <a:gd name="T88" fmla="*/ 14 w 39"/>
              <a:gd name="T89" fmla="*/ 45 h 54"/>
              <a:gd name="T90" fmla="*/ 14 w 39"/>
              <a:gd name="T91" fmla="*/ 45 h 54"/>
              <a:gd name="T92" fmla="*/ 9 w 39"/>
              <a:gd name="T93" fmla="*/ 37 h 54"/>
              <a:gd name="T94" fmla="*/ 9 w 39"/>
              <a:gd name="T95" fmla="*/ 37 h 54"/>
              <a:gd name="T96" fmla="*/ 9 w 39"/>
              <a:gd name="T97" fmla="*/ 32 h 54"/>
              <a:gd name="T98" fmla="*/ 9 w 39"/>
              <a:gd name="T99" fmla="*/ 28 h 54"/>
              <a:gd name="T100" fmla="*/ 9 w 39"/>
              <a:gd name="T101"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 h="54">
                <a:moveTo>
                  <a:pt x="24" y="0"/>
                </a:moveTo>
                <a:lnTo>
                  <a:pt x="14" y="4"/>
                </a:lnTo>
                <a:lnTo>
                  <a:pt x="20" y="20"/>
                </a:lnTo>
                <a:lnTo>
                  <a:pt x="20" y="20"/>
                </a:lnTo>
                <a:lnTo>
                  <a:pt x="14" y="19"/>
                </a:lnTo>
                <a:lnTo>
                  <a:pt x="9" y="19"/>
                </a:lnTo>
                <a:lnTo>
                  <a:pt x="9" y="19"/>
                </a:lnTo>
                <a:lnTo>
                  <a:pt x="3" y="20"/>
                </a:lnTo>
                <a:lnTo>
                  <a:pt x="1" y="26"/>
                </a:lnTo>
                <a:lnTo>
                  <a:pt x="1" y="26"/>
                </a:lnTo>
                <a:lnTo>
                  <a:pt x="0" y="33"/>
                </a:lnTo>
                <a:lnTo>
                  <a:pt x="1" y="41"/>
                </a:lnTo>
                <a:lnTo>
                  <a:pt x="1" y="41"/>
                </a:lnTo>
                <a:lnTo>
                  <a:pt x="5" y="48"/>
                </a:lnTo>
                <a:lnTo>
                  <a:pt x="9" y="52"/>
                </a:lnTo>
                <a:lnTo>
                  <a:pt x="9" y="52"/>
                </a:lnTo>
                <a:lnTo>
                  <a:pt x="14" y="54"/>
                </a:lnTo>
                <a:lnTo>
                  <a:pt x="20" y="54"/>
                </a:lnTo>
                <a:lnTo>
                  <a:pt x="20" y="54"/>
                </a:lnTo>
                <a:lnTo>
                  <a:pt x="26" y="50"/>
                </a:lnTo>
                <a:lnTo>
                  <a:pt x="26" y="50"/>
                </a:lnTo>
                <a:lnTo>
                  <a:pt x="29" y="45"/>
                </a:lnTo>
                <a:lnTo>
                  <a:pt x="31" y="48"/>
                </a:lnTo>
                <a:lnTo>
                  <a:pt x="39" y="46"/>
                </a:lnTo>
                <a:lnTo>
                  <a:pt x="24" y="0"/>
                </a:lnTo>
                <a:lnTo>
                  <a:pt x="24" y="0"/>
                </a:lnTo>
                <a:close/>
                <a:moveTo>
                  <a:pt x="9" y="28"/>
                </a:moveTo>
                <a:lnTo>
                  <a:pt x="9" y="28"/>
                </a:lnTo>
                <a:lnTo>
                  <a:pt x="11" y="26"/>
                </a:lnTo>
                <a:lnTo>
                  <a:pt x="14" y="24"/>
                </a:lnTo>
                <a:lnTo>
                  <a:pt x="14" y="24"/>
                </a:lnTo>
                <a:lnTo>
                  <a:pt x="16" y="24"/>
                </a:lnTo>
                <a:lnTo>
                  <a:pt x="20" y="24"/>
                </a:lnTo>
                <a:lnTo>
                  <a:pt x="20" y="24"/>
                </a:lnTo>
                <a:lnTo>
                  <a:pt x="22" y="28"/>
                </a:lnTo>
                <a:lnTo>
                  <a:pt x="24" y="33"/>
                </a:lnTo>
                <a:lnTo>
                  <a:pt x="24" y="33"/>
                </a:lnTo>
                <a:lnTo>
                  <a:pt x="26" y="37"/>
                </a:lnTo>
                <a:lnTo>
                  <a:pt x="26" y="41"/>
                </a:lnTo>
                <a:lnTo>
                  <a:pt x="26" y="41"/>
                </a:lnTo>
                <a:lnTo>
                  <a:pt x="24" y="45"/>
                </a:lnTo>
                <a:lnTo>
                  <a:pt x="22" y="46"/>
                </a:lnTo>
                <a:lnTo>
                  <a:pt x="22" y="46"/>
                </a:lnTo>
                <a:lnTo>
                  <a:pt x="18" y="46"/>
                </a:lnTo>
                <a:lnTo>
                  <a:pt x="14" y="45"/>
                </a:lnTo>
                <a:lnTo>
                  <a:pt x="14" y="45"/>
                </a:lnTo>
                <a:lnTo>
                  <a:pt x="9" y="37"/>
                </a:lnTo>
                <a:lnTo>
                  <a:pt x="9" y="37"/>
                </a:lnTo>
                <a:lnTo>
                  <a:pt x="9" y="32"/>
                </a:lnTo>
                <a:lnTo>
                  <a:pt x="9" y="28"/>
                </a:lnTo>
                <a:lnTo>
                  <a:pt x="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7" name="Rectangle 55"/>
          <p:cNvSpPr>
            <a:spLocks noChangeArrowheads="1"/>
          </p:cNvSpPr>
          <p:nvPr/>
        </p:nvSpPr>
        <p:spPr bwMode="auto">
          <a:xfrm rot="20820000">
            <a:off x="2808288" y="2173288"/>
            <a:ext cx="6985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rPr>
              <a:t>O</a:t>
            </a:r>
            <a:endParaRPr lang="en-US" b="1"/>
          </a:p>
        </p:txBody>
      </p:sp>
      <p:sp>
        <p:nvSpPr>
          <p:cNvPr id="8248" name="Rectangle 56"/>
          <p:cNvSpPr>
            <a:spLocks noChangeArrowheads="1"/>
          </p:cNvSpPr>
          <p:nvPr/>
        </p:nvSpPr>
        <p:spPr bwMode="auto">
          <a:xfrm rot="21060000">
            <a:off x="2897188" y="2212975"/>
            <a:ext cx="349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500" b="1">
                <a:solidFill>
                  <a:srgbClr val="FFFFFF"/>
                </a:solidFill>
              </a:rPr>
              <a:t>2</a:t>
            </a:r>
            <a:endParaRPr lang="en-US" b="1"/>
          </a:p>
        </p:txBody>
      </p:sp>
      <p:sp>
        <p:nvSpPr>
          <p:cNvPr id="8249" name="Rectangle 57"/>
          <p:cNvSpPr>
            <a:spLocks noChangeArrowheads="1"/>
          </p:cNvSpPr>
          <p:nvPr/>
        </p:nvSpPr>
        <p:spPr bwMode="auto">
          <a:xfrm rot="21240000">
            <a:off x="2951163" y="2154238"/>
            <a:ext cx="254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rPr>
              <a:t>f</a:t>
            </a:r>
            <a:endParaRPr lang="en-US" b="1"/>
          </a:p>
        </p:txBody>
      </p:sp>
      <p:sp>
        <p:nvSpPr>
          <p:cNvPr id="8250" name="Rectangle 58"/>
          <p:cNvSpPr>
            <a:spLocks noChangeArrowheads="1"/>
          </p:cNvSpPr>
          <p:nvPr/>
        </p:nvSpPr>
        <p:spPr bwMode="auto">
          <a:xfrm rot="21360000">
            <a:off x="2986088" y="2152650"/>
            <a:ext cx="30162"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rPr>
              <a:t>r</a:t>
            </a:r>
            <a:endParaRPr lang="en-US" b="1"/>
          </a:p>
        </p:txBody>
      </p:sp>
      <p:sp>
        <p:nvSpPr>
          <p:cNvPr id="8251" name="Rectangle 59"/>
          <p:cNvSpPr>
            <a:spLocks noChangeArrowheads="1"/>
          </p:cNvSpPr>
          <p:nvPr/>
        </p:nvSpPr>
        <p:spPr bwMode="auto">
          <a:xfrm rot="21540000">
            <a:off x="3019425" y="2151063"/>
            <a:ext cx="49213"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rPr>
              <a:t>o</a:t>
            </a:r>
            <a:endParaRPr lang="en-US" b="1"/>
          </a:p>
        </p:txBody>
      </p:sp>
      <p:sp>
        <p:nvSpPr>
          <p:cNvPr id="8252" name="Rectangle 60"/>
          <p:cNvSpPr>
            <a:spLocks noChangeArrowheads="1"/>
          </p:cNvSpPr>
          <p:nvPr/>
        </p:nvSpPr>
        <p:spPr bwMode="auto">
          <a:xfrm rot="180000">
            <a:off x="3079750" y="2155825"/>
            <a:ext cx="74613"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rPr>
              <a:t>m</a:t>
            </a:r>
            <a:endParaRPr lang="en-US" b="1"/>
          </a:p>
        </p:txBody>
      </p:sp>
      <p:sp>
        <p:nvSpPr>
          <p:cNvPr id="8253" name="Rectangle 61"/>
          <p:cNvSpPr>
            <a:spLocks noChangeArrowheads="1"/>
          </p:cNvSpPr>
          <p:nvPr/>
        </p:nvSpPr>
        <p:spPr bwMode="auto">
          <a:xfrm rot="540000">
            <a:off x="3194050" y="2165350"/>
            <a:ext cx="49213"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rPr>
              <a:t>a</a:t>
            </a:r>
            <a:endParaRPr lang="en-US" b="1"/>
          </a:p>
        </p:txBody>
      </p:sp>
      <p:sp>
        <p:nvSpPr>
          <p:cNvPr id="8254" name="Rectangle 62"/>
          <p:cNvSpPr>
            <a:spLocks noChangeArrowheads="1"/>
          </p:cNvSpPr>
          <p:nvPr/>
        </p:nvSpPr>
        <p:spPr bwMode="auto">
          <a:xfrm rot="660000">
            <a:off x="3248025" y="2171700"/>
            <a:ext cx="1905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rPr>
              <a:t>i</a:t>
            </a:r>
            <a:endParaRPr lang="en-US" b="1"/>
          </a:p>
        </p:txBody>
      </p:sp>
      <p:sp>
        <p:nvSpPr>
          <p:cNvPr id="8255" name="Rectangle 63"/>
          <p:cNvSpPr>
            <a:spLocks noChangeArrowheads="1"/>
          </p:cNvSpPr>
          <p:nvPr/>
        </p:nvSpPr>
        <p:spPr bwMode="auto">
          <a:xfrm rot="780000">
            <a:off x="3273425" y="2178050"/>
            <a:ext cx="30163"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FFFFFF"/>
                </a:solidFill>
              </a:rPr>
              <a:t>r</a:t>
            </a:r>
            <a:endParaRPr lang="en-US" b="1"/>
          </a:p>
        </p:txBody>
      </p:sp>
      <p:sp>
        <p:nvSpPr>
          <p:cNvPr id="8256" name="Rectangle 64"/>
          <p:cNvSpPr>
            <a:spLocks noChangeArrowheads="1"/>
          </p:cNvSpPr>
          <p:nvPr/>
        </p:nvSpPr>
        <p:spPr bwMode="auto">
          <a:xfrm>
            <a:off x="4310063" y="2708275"/>
            <a:ext cx="13144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700" b="1">
                <a:solidFill>
                  <a:srgbClr val="000000"/>
                </a:solidFill>
              </a:rPr>
              <a:t>O</a:t>
            </a:r>
            <a:r>
              <a:rPr lang="en-US" sz="700" b="1" baseline="-25000">
                <a:solidFill>
                  <a:srgbClr val="000000"/>
                </a:solidFill>
              </a:rPr>
              <a:t>2</a:t>
            </a:r>
            <a:r>
              <a:rPr lang="en-US" sz="700" b="1">
                <a:solidFill>
                  <a:srgbClr val="000000"/>
                </a:solidFill>
              </a:rPr>
              <a:t> and glucose enter cells,</a:t>
            </a:r>
          </a:p>
          <a:p>
            <a:r>
              <a:rPr lang="en-US" sz="700" b="1">
                <a:solidFill>
                  <a:srgbClr val="000000"/>
                </a:solidFill>
              </a:rPr>
              <a:t>which release H</a:t>
            </a:r>
            <a:r>
              <a:rPr lang="en-US" sz="700" b="1" baseline="-25000">
                <a:solidFill>
                  <a:srgbClr val="000000"/>
                </a:solidFill>
              </a:rPr>
              <a:t>2</a:t>
            </a:r>
            <a:r>
              <a:rPr lang="en-US" sz="700" b="1">
                <a:solidFill>
                  <a:srgbClr val="000000"/>
                </a:solidFill>
              </a:rPr>
              <a:t>O and CO</a:t>
            </a:r>
            <a:r>
              <a:rPr lang="en-US" sz="700" b="1" baseline="-25000">
                <a:solidFill>
                  <a:srgbClr val="000000"/>
                </a:solidFill>
              </a:rPr>
              <a:t>2</a:t>
            </a:r>
            <a:r>
              <a:rPr lang="en-US" sz="700" b="1">
                <a:solidFill>
                  <a:srgbClr val="000000"/>
                </a:solidFill>
              </a:rPr>
              <a:t>.</a:t>
            </a:r>
          </a:p>
        </p:txBody>
      </p:sp>
      <p:sp>
        <p:nvSpPr>
          <p:cNvPr id="8269" name="Rectangle 77"/>
          <p:cNvSpPr>
            <a:spLocks noChangeArrowheads="1"/>
          </p:cNvSpPr>
          <p:nvPr/>
        </p:nvSpPr>
        <p:spPr bwMode="auto">
          <a:xfrm>
            <a:off x="6869113" y="4451350"/>
            <a:ext cx="8699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t>Mitochondria use</a:t>
            </a:r>
          </a:p>
          <a:p>
            <a:r>
              <a:rPr lang="en-US" sz="700" b="1"/>
              <a:t>energy from</a:t>
            </a:r>
          </a:p>
          <a:p>
            <a:r>
              <a:rPr lang="en-US" sz="700" b="1"/>
              <a:t>glucose to form ATP</a:t>
            </a:r>
          </a:p>
          <a:p>
            <a:r>
              <a:rPr lang="en-US" sz="700" b="1"/>
              <a:t>from ADP  +    P .</a:t>
            </a:r>
          </a:p>
        </p:txBody>
      </p:sp>
      <p:sp>
        <p:nvSpPr>
          <p:cNvPr id="8285" name="TextBox 24"/>
          <p:cNvSpPr txBox="1">
            <a:spLocks noChangeArrowheads="1"/>
          </p:cNvSpPr>
          <p:nvPr/>
        </p:nvSpPr>
        <p:spPr bwMode="auto">
          <a:xfrm>
            <a:off x="1482725" y="1698625"/>
            <a:ext cx="61785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
                <a:solidFill>
                  <a:srgbClr val="000000"/>
                </a:solidFill>
              </a:rPr>
              <a:t>Copyright © The McGraw-Hill Companies, Inc. Permission required for reproduction or display.</a:t>
            </a:r>
          </a:p>
        </p:txBody>
      </p:sp>
      <p:sp>
        <p:nvSpPr>
          <p:cNvPr id="8286" name="TextBox 24"/>
          <p:cNvSpPr txBox="1">
            <a:spLocks noChangeArrowheads="1"/>
          </p:cNvSpPr>
          <p:nvPr/>
        </p:nvSpPr>
        <p:spPr bwMode="auto">
          <a:xfrm>
            <a:off x="1474788" y="5900738"/>
            <a:ext cx="6178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
                <a:solidFill>
                  <a:srgbClr val="000000"/>
                </a:solidFill>
                <a:latin typeface="Arial"/>
                <a:cs typeface="Times New Roman" pitchFamily="18" charset="0"/>
              </a:rPr>
              <a:t>©</a:t>
            </a:r>
            <a:r>
              <a:rPr lang="en-US" sz="600">
                <a:solidFill>
                  <a:srgbClr val="000000"/>
                </a:solidFill>
                <a:latin typeface="Palatino" pitchFamily="18" charset="0"/>
                <a:cs typeface="Times New Roman" pitchFamily="18" charset="0"/>
              </a:rPr>
              <a:t> E. &amp; P. Bauer/zefa/Corbis; (Bread, wine, cheese, p. 139): </a:t>
            </a:r>
            <a:r>
              <a:rPr lang="en-US" sz="600">
                <a:solidFill>
                  <a:srgbClr val="000000"/>
                </a:solidFill>
                <a:latin typeface="Arial"/>
                <a:cs typeface="Times New Roman" pitchFamily="18" charset="0"/>
              </a:rPr>
              <a:t>©</a:t>
            </a:r>
            <a:r>
              <a:rPr lang="en-US" sz="600">
                <a:solidFill>
                  <a:srgbClr val="000000"/>
                </a:solidFill>
                <a:latin typeface="Palatino" pitchFamily="18" charset="0"/>
                <a:cs typeface="Times New Roman" pitchFamily="18" charset="0"/>
              </a:rPr>
              <a:t> The McGraw Hill Companies, Inc./John Thoeming, photographer; (Yogurt, p. 139): </a:t>
            </a:r>
            <a:r>
              <a:rPr lang="en-US" sz="600">
                <a:solidFill>
                  <a:srgbClr val="000000"/>
                </a:solidFill>
                <a:latin typeface="Arial"/>
                <a:cs typeface="Times New Roman" pitchFamily="18" charset="0"/>
              </a:rPr>
              <a:t>©</a:t>
            </a:r>
            <a:r>
              <a:rPr lang="en-US" sz="600">
                <a:solidFill>
                  <a:srgbClr val="000000"/>
                </a:solidFill>
                <a:latin typeface="Palatino" pitchFamily="18" charset="0"/>
                <a:cs typeface="Times New Roman" pitchFamily="18" charset="0"/>
              </a:rPr>
              <a:t> The McGraw Hill Companies, Inc./Bruce M. Johnson, photographer</a:t>
            </a:r>
            <a:r>
              <a:rPr lang="en-US" sz="600">
                <a:solidFill>
                  <a:srgbClr val="000000"/>
                </a:solidFill>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76F22DF-3707-41DB-B903-BA68431B7C88}" type="slidenum">
              <a:rPr lang="en-US" smtClean="0">
                <a:latin typeface="Arial Black" pitchFamily="34" charset="0"/>
              </a:rPr>
              <a:pPr eaLnBrk="1" hangingPunct="1"/>
              <a:t>8</a:t>
            </a:fld>
            <a:endParaRPr lang="en-US" smtClean="0">
              <a:latin typeface="Arial Black" pitchFamily="34" charset="0"/>
            </a:endParaRPr>
          </a:p>
        </p:txBody>
      </p:sp>
      <p:sp>
        <p:nvSpPr>
          <p:cNvPr id="9219" name="Rectangle 4"/>
          <p:cNvSpPr>
            <a:spLocks noGrp="1" noChangeArrowheads="1"/>
          </p:cNvSpPr>
          <p:nvPr>
            <p:ph type="title"/>
          </p:nvPr>
        </p:nvSpPr>
        <p:spPr>
          <a:xfrm>
            <a:off x="195263" y="228600"/>
            <a:ext cx="8389937" cy="914400"/>
          </a:xfrm>
        </p:spPr>
        <p:txBody>
          <a:bodyPr/>
          <a:lstStyle/>
          <a:p>
            <a:r>
              <a:rPr lang="en-US" smtClean="0"/>
              <a:t>Phases of Cellular Respiration</a:t>
            </a:r>
          </a:p>
        </p:txBody>
      </p:sp>
      <p:sp>
        <p:nvSpPr>
          <p:cNvPr id="9220" name="Rectangle 5"/>
          <p:cNvSpPr>
            <a:spLocks noGrp="1" noChangeArrowheads="1"/>
          </p:cNvSpPr>
          <p:nvPr>
            <p:ph type="body" idx="1"/>
          </p:nvPr>
        </p:nvSpPr>
        <p:spPr/>
        <p:txBody>
          <a:bodyPr/>
          <a:lstStyle/>
          <a:p>
            <a:pPr>
              <a:spcBef>
                <a:spcPct val="5000"/>
              </a:spcBef>
            </a:pPr>
            <a:r>
              <a:rPr lang="en-US" smtClean="0"/>
              <a:t>Cellular respiration includes four phases:</a:t>
            </a:r>
          </a:p>
          <a:p>
            <a:pPr lvl="1">
              <a:spcBef>
                <a:spcPct val="5000"/>
              </a:spcBef>
            </a:pPr>
            <a:r>
              <a:rPr lang="en-US" b="1" smtClean="0"/>
              <a:t>Glycolysis</a:t>
            </a:r>
            <a:r>
              <a:rPr lang="en-US" smtClean="0"/>
              <a:t> is the breakdown of glucose into two molecules of pyruvate </a:t>
            </a:r>
          </a:p>
          <a:p>
            <a:pPr lvl="2">
              <a:spcBef>
                <a:spcPct val="5000"/>
              </a:spcBef>
            </a:pPr>
            <a:r>
              <a:rPr lang="en-US" smtClean="0"/>
              <a:t>Occurs in cytoplasm</a:t>
            </a:r>
          </a:p>
          <a:p>
            <a:pPr lvl="2">
              <a:spcBef>
                <a:spcPct val="5000"/>
              </a:spcBef>
            </a:pPr>
            <a:r>
              <a:rPr lang="en-US" smtClean="0"/>
              <a:t>ATP is formed</a:t>
            </a:r>
          </a:p>
          <a:p>
            <a:pPr lvl="2">
              <a:spcBef>
                <a:spcPct val="5000"/>
              </a:spcBef>
            </a:pPr>
            <a:r>
              <a:rPr lang="en-US" smtClean="0"/>
              <a:t>Does not utilize oxygen</a:t>
            </a:r>
          </a:p>
          <a:p>
            <a:pPr lvl="1">
              <a:spcBef>
                <a:spcPct val="5000"/>
              </a:spcBef>
            </a:pPr>
            <a:r>
              <a:rPr lang="en-US" b="1" smtClean="0"/>
              <a:t>Transition </a:t>
            </a:r>
            <a:r>
              <a:rPr lang="en-US" smtClean="0"/>
              <a:t>(preparatory) </a:t>
            </a:r>
            <a:r>
              <a:rPr lang="en-US" b="1" smtClean="0"/>
              <a:t>reaction</a:t>
            </a:r>
            <a:r>
              <a:rPr lang="en-US" smtClean="0"/>
              <a:t> </a:t>
            </a:r>
          </a:p>
          <a:p>
            <a:pPr lvl="2">
              <a:spcBef>
                <a:spcPct val="5000"/>
              </a:spcBef>
            </a:pPr>
            <a:r>
              <a:rPr lang="en-US" smtClean="0"/>
              <a:t>Both pyruvates are oxidized and enter mitochondria</a:t>
            </a:r>
          </a:p>
          <a:p>
            <a:pPr lvl="2">
              <a:spcBef>
                <a:spcPct val="5000"/>
              </a:spcBef>
            </a:pPr>
            <a:r>
              <a:rPr lang="en-US" smtClean="0"/>
              <a:t>Electron energy is stored in NADH</a:t>
            </a:r>
          </a:p>
          <a:p>
            <a:pPr lvl="2">
              <a:spcBef>
                <a:spcPct val="5000"/>
              </a:spcBef>
            </a:pPr>
            <a:r>
              <a:rPr lang="en-US" smtClean="0"/>
              <a:t>Two carbons are released as CO</a:t>
            </a:r>
            <a:r>
              <a:rPr lang="en-US" baseline="-25000" smtClean="0"/>
              <a:t>2 </a:t>
            </a:r>
            <a:r>
              <a:rPr lang="en-US" smtClean="0"/>
              <a:t>(one from each pyruvate)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FA73516-8846-47FE-BAD8-3BA002598ED7}" type="slidenum">
              <a:rPr lang="en-US" smtClean="0">
                <a:latin typeface="Arial Black" pitchFamily="34" charset="0"/>
              </a:rPr>
              <a:pPr eaLnBrk="1" hangingPunct="1"/>
              <a:t>9</a:t>
            </a:fld>
            <a:endParaRPr lang="en-US" smtClean="0">
              <a:latin typeface="Arial Black" pitchFamily="34" charset="0"/>
            </a:endParaRPr>
          </a:p>
        </p:txBody>
      </p:sp>
      <p:sp>
        <p:nvSpPr>
          <p:cNvPr id="10243" name="Rectangle 2"/>
          <p:cNvSpPr>
            <a:spLocks noGrp="1" noChangeArrowheads="1"/>
          </p:cNvSpPr>
          <p:nvPr>
            <p:ph type="title"/>
          </p:nvPr>
        </p:nvSpPr>
        <p:spPr/>
        <p:txBody>
          <a:bodyPr/>
          <a:lstStyle/>
          <a:p>
            <a:r>
              <a:rPr lang="en-US" smtClean="0"/>
              <a:t>Phases of Cellular Respiration</a:t>
            </a:r>
          </a:p>
        </p:txBody>
      </p:sp>
      <p:sp>
        <p:nvSpPr>
          <p:cNvPr id="10244" name="Rectangle 3"/>
          <p:cNvSpPr>
            <a:spLocks noGrp="1" noChangeArrowheads="1"/>
          </p:cNvSpPr>
          <p:nvPr>
            <p:ph type="body" idx="1"/>
          </p:nvPr>
        </p:nvSpPr>
        <p:spPr/>
        <p:txBody>
          <a:bodyPr/>
          <a:lstStyle/>
          <a:p>
            <a:pPr lvl="1">
              <a:spcBef>
                <a:spcPct val="5000"/>
              </a:spcBef>
            </a:pPr>
            <a:r>
              <a:rPr lang="en-US" b="1" smtClean="0"/>
              <a:t>Citric acid cycle</a:t>
            </a:r>
          </a:p>
          <a:p>
            <a:pPr lvl="2">
              <a:spcBef>
                <a:spcPct val="5000"/>
              </a:spcBef>
            </a:pPr>
            <a:r>
              <a:rPr lang="en-US" smtClean="0"/>
              <a:t>Occurs in the matrix of the mitochondrion and produces NADH and FADH</a:t>
            </a:r>
            <a:r>
              <a:rPr lang="en-US" baseline="-25000" smtClean="0"/>
              <a:t>2</a:t>
            </a:r>
            <a:endParaRPr lang="en-US" smtClean="0"/>
          </a:p>
          <a:p>
            <a:pPr lvl="2">
              <a:spcBef>
                <a:spcPct val="5000"/>
              </a:spcBef>
            </a:pPr>
            <a:r>
              <a:rPr lang="en-US" smtClean="0"/>
              <a:t>In series of reaction releases 4 carbons as CO</a:t>
            </a:r>
            <a:r>
              <a:rPr lang="en-US" baseline="-25000" smtClean="0"/>
              <a:t>2</a:t>
            </a:r>
          </a:p>
          <a:p>
            <a:pPr lvl="2">
              <a:spcBef>
                <a:spcPct val="5000"/>
              </a:spcBef>
            </a:pPr>
            <a:r>
              <a:rPr lang="en-US" smtClean="0"/>
              <a:t>Turns twice (once for each pyruvate)</a:t>
            </a:r>
          </a:p>
          <a:p>
            <a:pPr lvl="2">
              <a:spcBef>
                <a:spcPct val="5000"/>
              </a:spcBef>
            </a:pPr>
            <a:r>
              <a:rPr lang="en-US" smtClean="0"/>
              <a:t>Produces two immediate ATP molecules per glucose molecule</a:t>
            </a:r>
          </a:p>
          <a:p>
            <a:pPr lvl="1">
              <a:spcBef>
                <a:spcPct val="5000"/>
              </a:spcBef>
            </a:pPr>
            <a:r>
              <a:rPr lang="en-US" b="1" smtClean="0"/>
              <a:t>Electron transport chain</a:t>
            </a:r>
          </a:p>
          <a:p>
            <a:pPr lvl="2">
              <a:spcBef>
                <a:spcPct val="5000"/>
              </a:spcBef>
            </a:pPr>
            <a:r>
              <a:rPr lang="en-US" smtClean="0"/>
              <a:t>Extracts energy from NADH &amp; FADH</a:t>
            </a:r>
            <a:r>
              <a:rPr lang="en-US" baseline="-25000" smtClean="0"/>
              <a:t>2</a:t>
            </a:r>
          </a:p>
          <a:p>
            <a:pPr lvl="2">
              <a:spcBef>
                <a:spcPct val="5000"/>
              </a:spcBef>
            </a:pPr>
            <a:r>
              <a:rPr lang="en-US" smtClean="0"/>
              <a:t>Passes electrons from higher to lower energy states </a:t>
            </a:r>
          </a:p>
          <a:p>
            <a:pPr lvl="2">
              <a:spcBef>
                <a:spcPct val="5000"/>
              </a:spcBef>
            </a:pPr>
            <a:r>
              <a:rPr lang="en-US" smtClean="0"/>
              <a:t>Produces 32 or 34 molecules of ATP</a:t>
            </a:r>
          </a:p>
          <a:p>
            <a:endParaRPr lang="en-US" smtClean="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6.0&quot;&gt;&lt;object type=&quot;1&quot; unique_id=&quot;10001&quot;&gt;&lt;property id=&quot;20222&quot; value=&quot;F:\Scan\Graphics-Department Server\Job Folder\Powerpoint-Work\Powerpoint-MH_DCM-Text Art Edit\MADER-Text Edit\Incoming\Animation files - SWF\ch08\Energy for Activity\&quot;/&gt;&lt;object type=&quot;8&quot; unique_id=&quot;20551&quot;&gt;&lt;/object&gt;&lt;object type=&quot;2&quot; unique_id=&quot;20552&quot;&gt;&lt;object type=&quot;3&quot; unique_id=&quot;20553&quot;&gt;&lt;property id=&quot;20148&quot; value=&quot;5&quot;/&gt;&lt;property id=&quot;20300&quot; value=&quot;Slide 1&quot;/&gt;&lt;property id=&quot;20307&quot; value=&quot;256&quot;/&gt;&lt;/object&gt;&lt;object type=&quot;3&quot; unique_id=&quot;20554&quot;&gt;&lt;property id=&quot;20148&quot; value=&quot;5&quot;/&gt;&lt;property id=&quot;20300&quot; value=&quot;Slide 2 - &amp;quot;Outline&amp;quot;&quot;/&gt;&lt;property id=&quot;20307&quot; value=&quot;500&quot;/&gt;&lt;/object&gt;&lt;object type=&quot;3&quot; unique_id=&quot;20555&quot;&gt;&lt;property id=&quot;20148&quot; value=&quot;5&quot;/&gt;&lt;property id=&quot;20300&quot; value=&quot;Slide 3 - &amp;quot;Cellular Respiration&amp;quot;&quot;/&gt;&lt;property id=&quot;20307&quot; value=&quot;501&quot;/&gt;&lt;/object&gt;&lt;object type=&quot;3&quot; unique_id=&quot;20556&quot;&gt;&lt;property id=&quot;20148&quot; value=&quot;5&quot;/&gt;&lt;property id=&quot;20300&quot; value=&quot;Slide 4 - &amp;quot;Glucose Breakdown: Summary Reaction&amp;quot;&quot;/&gt;&lt;property id=&quot;20307&quot; value=&quot;517&quot;/&gt;&lt;/object&gt;&lt;object type=&quot;3&quot; unique_id=&quot;20557&quot;&gt;&lt;property id=&quot;20148&quot; value=&quot;5&quot;/&gt;&lt;property id=&quot;20300&quot; value=&quot;Slide 5 - &amp;quot;NAD+ and FAD&amp;quot;&quot;/&gt;&lt;property id=&quot;20307&quot; value=&quot;518&quot;/&gt;&lt;/object&gt;&lt;object type=&quot;3&quot; unique_id=&quot;20558&quot;&gt;&lt;property id=&quot;20148&quot; value=&quot;5&quot;/&gt;&lt;property id=&quot;20300&quot; value=&quot;Slide 6 - &amp;quot;Cellular Respiration&amp;quot;&quot;/&gt;&lt;property id=&quot;20307&quot; value=&quot;542&quot;/&gt;&lt;/object&gt;&lt;object type=&quot;3&quot; unique_id=&quot;20559&quot;&gt;&lt;property id=&quot;20148&quot; value=&quot;5&quot;/&gt;&lt;property id=&quot;20300&quot; value=&quot;Slide 7 - &amp;quot;Phases of Cellular Respiration&amp;quot;&quot;/&gt;&lt;property id=&quot;20307&quot; value=&quot;502&quot;/&gt;&lt;/object&gt;&lt;object type=&quot;3&quot; unique_id=&quot;20560&quot;&gt;&lt;property id=&quot;20148&quot; value=&quot;5&quot;/&gt;&lt;property id=&quot;20300&quot; value=&quot;Slide 8 - &amp;quot;Phases of Cellular Respiration&amp;quot;&quot;/&gt;&lt;property id=&quot;20307&quot; value=&quot;543&quot;/&gt;&lt;/object&gt;&lt;object type=&quot;3&quot; unique_id=&quot;20561&quot;&gt;&lt;property id=&quot;20148&quot; value=&quot;5&quot;/&gt;&lt;property id=&quot;20300&quot; value=&quot;Slide 9 - &amp;quot;Glucose Breakdown: Overview of 4 Phases&amp;quot;&quot;/&gt;&lt;property id=&quot;20307&quot; value=&quot;503&quot;/&gt;&lt;/object&gt;&lt;object type=&quot;3&quot; unique_id=&quot;20562&quot;&gt;&lt;property id=&quot;20148&quot; value=&quot;5&quot;/&gt;&lt;property id=&quot;20300&quot; value=&quot;Slide 10 - &amp;quot;Glucose Breakdown: Glycolysis&amp;quot;&quot;/&gt;&lt;property id=&quot;20307&quot; value=&quot;504&quot;/&gt;&lt;/object&gt;&lt;object type=&quot;3&quot; unique_id=&quot;20563&quot;&gt;&lt;property id=&quot;20148&quot; value=&quot;5&quot;/&gt;&lt;property id=&quot;20300&quot; value=&quot;Slide 11 - &amp;quot;Glycolysis: Inputs and Outputs&amp;quot;&quot;/&gt;&lt;property id=&quot;20307&quot; value=&quot;505&quot;/&gt;&lt;/object&gt;&lt;object type=&quot;3&quot; unique_id=&quot;20564&quot;&gt;&lt;property id=&quot;20148&quot; value=&quot;5&quot;/&gt;&lt;property id=&quot;20300&quot; value=&quot;Slide 12 - &amp;quot;Substrate-level ATP Synthesis&amp;quot;&quot;/&gt;&lt;property id=&quot;20307&quot; value=&quot;519&quot;/&gt;&lt;/object&gt;&lt;object type=&quot;3&quot; unique_id=&quot;20565&quot;&gt;&lt;property id=&quot;20148&quot; value=&quot;5&quot;/&gt;&lt;property id=&quot;20300&quot; value=&quot;Slide 13 - &amp;quot;Glycolysis&amp;quot;&quot;/&gt;&lt;property id=&quot;20307&quot; value=&quot;521&quot;/&gt;&lt;/object&gt;&lt;object type=&quot;3&quot; unique_id=&quot;20566&quot;&gt;&lt;property id=&quot;20148&quot; value=&quot;5&quot;/&gt;&lt;property id=&quot;20300&quot; value=&quot;Slide 14 - &amp;quot;Glycolysis&amp;quot;&quot;/&gt;&lt;property id=&quot;20307&quot; value=&quot;522&quot;/&gt;&lt;/object&gt;&lt;object type=&quot;3&quot; unique_id=&quot;20567&quot;&gt;&lt;property id=&quot;20148&quot; value=&quot;5&quot;/&gt;&lt;property id=&quot;20300&quot; value=&quot;Slide 15 - &amp;quot;Animation&amp;quot;&quot;/&gt;&lt;property id=&quot;20307&quot; value=&quot;556&quot;/&gt;&lt;/object&gt;&lt;object type=&quot;3&quot; unique_id=&quot;20568&quot;&gt;&lt;property id=&quot;20148&quot; value=&quot;5&quot;/&gt;&lt;property id=&quot;20300&quot; value=&quot;Slide 16 - &amp;quot;Pyruvate&amp;quot;&quot;/&gt;&lt;property id=&quot;20307&quot; value=&quot;544&quot;/&gt;&lt;/object&gt;&lt;object type=&quot;3&quot; unique_id=&quot;20569&quot;&gt;&lt;property id=&quot;20148&quot; value=&quot;5&quot;/&gt;&lt;property id=&quot;20300&quot; value=&quot;Slide 17 - &amp;quot;Fermentation&amp;quot;&quot;/&gt;&lt;property id=&quot;20307&quot; value=&quot;545&quot;/&gt;&lt;/object&gt;&lt;object type=&quot;3&quot; unique_id=&quot;20570&quot;&gt;&lt;property id=&quot;20148&quot; value=&quot;5&quot;/&gt;&lt;property id=&quot;20300&quot; value=&quot;Slide 18 - &amp;quot;Fermentation&amp;quot;&quot;/&gt;&lt;property id=&quot;20307&quot; value=&quot;547&quot;/&gt;&lt;/object&gt;&lt;object type=&quot;3&quot; unique_id=&quot;20571&quot;&gt;&lt;property id=&quot;20148&quot; value=&quot;5&quot;/&gt;&lt;property id=&quot;20300&quot; value=&quot;Slide 19 - &amp;quot;Animation&amp;quot;&quot;/&gt;&lt;property id=&quot;20307&quot; value=&quot;554&quot;/&gt;&lt;/object&gt;&lt;object type=&quot;3&quot; unique_id=&quot;20572&quot;&gt;&lt;property id=&quot;20148&quot; value=&quot;5&quot;/&gt;&lt;property id=&quot;20300&quot; value=&quot;Slide 20 - &amp;quot;Animation&amp;quot;&quot;/&gt;&lt;property id=&quot;20307&quot; value=&quot;560&quot;/&gt;&lt;/object&gt;&lt;object type=&quot;3&quot; unique_id=&quot;20573&quot;&gt;&lt;property id=&quot;20148&quot; value=&quot;5&quot;/&gt;&lt;property id=&quot;20300&quot; value=&quot;Slide 21 - &amp;quot;Fermentation&amp;quot;&quot;/&gt;&lt;property id=&quot;20307&quot; value=&quot;546&quot;/&gt;&lt;/object&gt;&lt;object type=&quot;3&quot; unique_id=&quot;20574&quot;&gt;&lt;property id=&quot;20148&quot; value=&quot;5&quot;/&gt;&lt;property id=&quot;20300&quot; value=&quot;Slide 22 - &amp;quot;Products of Fermentation&amp;quot;&quot;/&gt;&lt;property id=&quot;20307&quot; value=&quot;549&quot;/&gt;&lt;/object&gt;&lt;object type=&quot;3&quot; unique_id=&quot;20575&quot;&gt;&lt;property id=&quot;20148&quot; value=&quot;5&quot;/&gt;&lt;property id=&quot;20300&quot; value=&quot;Slide 23 - &amp;quot;Products of Fermentation&amp;quot;&quot;/&gt;&lt;property id=&quot;20307&quot; value=&quot;551&quot;/&gt;&lt;/object&gt;&lt;object type=&quot;3&quot; unique_id=&quot;20576&quot;&gt;&lt;property id=&quot;20148&quot; value=&quot;5&quot;/&gt;&lt;property id=&quot;20300&quot; value=&quot;Slide 24 - &amp;quot;Products of Fermentation&amp;quot;&quot;/&gt;&lt;property id=&quot;20307&quot; value=&quot;552&quot;/&gt;&lt;/object&gt;&lt;object type=&quot;3&quot; unique_id=&quot;20577&quot;&gt;&lt;property id=&quot;20148&quot; value=&quot;5&quot;/&gt;&lt;property id=&quot;20300&quot; value=&quot;Slide 25 - &amp;quot;Efficiency of Fermentation&amp;quot;&quot;/&gt;&lt;property id=&quot;20307&quot; value=&quot;550&quot;/&gt;&lt;/object&gt;&lt;object type=&quot;3&quot; unique_id=&quot;20578&quot;&gt;&lt;property id=&quot;20148&quot; value=&quot;5&quot;/&gt;&lt;property id=&quot;20300&quot; value=&quot;Slide 26 - &amp;quot;The Preparatory (Prep) Reaction&amp;quot;&quot;/&gt;&lt;property id=&quot;20307&quot; value=&quot;520&quot;/&gt;&lt;/object&gt;&lt;object type=&quot;3&quot; unique_id=&quot;20579&quot;&gt;&lt;property id=&quot;20148&quot; value=&quot;5&quot;/&gt;&lt;property id=&quot;20300&quot; value=&quot;Slide 27 - &amp;quot;Preparatory Reaction&amp;quot;&quot;/&gt;&lt;property id=&quot;20307&quot; value=&quot;532&quot;/&gt;&lt;/object&gt;&lt;object type=&quot;3&quot; unique_id=&quot;20580&quot;&gt;&lt;property id=&quot;20148&quot; value=&quot;5&quot;/&gt;&lt;property id=&quot;20300&quot; value=&quot;Slide 28 - &amp;quot;Animation&amp;quot;&quot;/&gt;&lt;property id=&quot;20307&quot; value=&quot;558&quot;/&gt;&lt;/object&gt;&lt;object type=&quot;3&quot; unique_id=&quot;20581&quot;&gt;&lt;property id=&quot;20148&quot; value=&quot;5&quot;/&gt;&lt;property id=&quot;20300&quot; value=&quot;Slide 29 - &amp;quot;Mitochondrion: Structure &amp;amp; Function&amp;quot;&quot;/&gt;&lt;property id=&quot;20307&quot; value=&quot;531&quot;/&gt;&lt;/object&gt;&lt;object type=&quot;3&quot; unique_id=&quot;20582&quot;&gt;&lt;property id=&quot;20148&quot; value=&quot;5&quot;/&gt;&lt;property id=&quot;20300&quot; value=&quot;Slide 30 - &amp;quot;Glucose Breakdown: The Citric Acid Cycle&amp;quot;&quot;/&gt;&lt;property id=&quot;20307&quot; value=&quot;506&quot;/&gt;&lt;/object&gt;&lt;object type=&quot;3&quot; unique_id=&quot;20583&quot;&gt;&lt;property id=&quot;20148&quot; value=&quot;5&quot;/&gt;&lt;property id=&quot;20300&quot; value=&quot;Slide 31 - &amp;quot;The Citric Acid Cycle&amp;quot;&quot;/&gt;&lt;property id=&quot;20307&quot; value=&quot;533&quot;/&gt;&lt;/object&gt;&lt;object type=&quot;3&quot; unique_id=&quot;20584&quot;&gt;&lt;property id=&quot;20148&quot; value=&quot;5&quot;/&gt;&lt;property id=&quot;20300&quot; value=&quot;Slide 32 - &amp;quot;Animation&amp;quot;&quot;/&gt;&lt;property id=&quot;20307&quot; value=&quot;557&quot;/&gt;&lt;/object&gt;&lt;object type=&quot;3&quot; unique_id=&quot;20585&quot;&gt;&lt;property id=&quot;20148&quot; value=&quot;5&quot;/&gt;&lt;property id=&quot;20300&quot; value=&quot;Slide 33 - &amp;quot;Citric Acid Cycle: Balance Sheet&amp;quot;&quot;/&gt;&lt;property id=&quot;20307&quot; value=&quot;534&quot;/&gt;&lt;/object&gt;&lt;object type=&quot;3&quot; unique_id=&quot;20586&quot;&gt;&lt;property id=&quot;20148&quot; value=&quot;5&quot;/&gt;&lt;property id=&quot;20300&quot; value=&quot;Slide 34 - &amp;quot;Electron Transport Chain&amp;quot;&quot;/&gt;&lt;property id=&quot;20307&quot; value=&quot;523&quot;/&gt;&lt;/object&gt;&lt;object type=&quot;3&quot; unique_id=&quot;20587&quot;&gt;&lt;property id=&quot;20148&quot; value=&quot;5&quot;/&gt;&lt;property id=&quot;20300&quot; value=&quot;Slide 35 - &amp;quot;Electron Transport Chain&amp;quot;&quot;/&gt;&lt;property id=&quot;20307&quot; value=&quot;524&quot;/&gt;&lt;/object&gt;&lt;object type=&quot;3&quot; unique_id=&quot;20588&quot;&gt;&lt;property id=&quot;20148&quot; value=&quot;5&quot;/&gt;&lt;property id=&quot;20300&quot; value=&quot;Slide 36 - &amp;quot;Electron Transport Chain&amp;quot;&quot;/&gt;&lt;property id=&quot;20307&quot; value=&quot;535&quot;/&gt;&lt;/object&gt;&lt;object type=&quot;3&quot; unique_id=&quot;20589&quot;&gt;&lt;property id=&quot;20148&quot; value=&quot;5&quot;/&gt;&lt;property id=&quot;20300&quot; value=&quot;Slide 37 - &amp;quot;Organization of Cristae&amp;quot;&quot;/&gt;&lt;property id=&quot;20307&quot; value=&quot;536&quot;/&gt;&lt;/object&gt;&lt;object type=&quot;3&quot; unique_id=&quot;20590&quot;&gt;&lt;property id=&quot;20148&quot; value=&quot;5&quot;/&gt;&lt;property id=&quot;20300&quot; value=&quot;Slide 38 - &amp;quot;Animation&amp;quot;&quot;/&gt;&lt;property id=&quot;20307&quot; value=&quot;559&quot;/&gt;&lt;/object&gt;&lt;object type=&quot;3&quot; unique_id=&quot;20591&quot;&gt;&lt;property id=&quot;20148&quot; value=&quot;5&quot;/&gt;&lt;property id=&quot;20300&quot; value=&quot;Slide 39 - &amp;quot;Glucose Catabolism: Overall Energy Yield&amp;quot;&quot;/&gt;&lt;property id=&quot;20307&quot; value=&quot;525&quot;/&gt;&lt;/object&gt;&lt;object type=&quot;3&quot; unique_id=&quot;20592&quot;&gt;&lt;property id=&quot;20148&quot; value=&quot;5&quot;/&gt;&lt;property id=&quot;20300&quot; value=&quot;Slide 40 - &amp;quot;Overall Energy Yielded per Glucose Molecule&amp;quot;&quot;/&gt;&lt;property id=&quot;20307&quot; value=&quot;537&quot;/&gt;&lt;/object&gt;&lt;object type=&quot;3&quot; unique_id=&quot;20593&quot;&gt;&lt;property id=&quot;20148&quot; value=&quot;5&quot;/&gt;&lt;property id=&quot;20300&quot; value=&quot;Slide 41 - &amp;quot;Metabolic Pool: Catabolism &amp;quot;&quot;/&gt;&lt;property id=&quot;20307&quot; value=&quot;528&quot;/&gt;&lt;/object&gt;&lt;object type=&quot;3&quot; unique_id=&quot;20594&quot;&gt;&lt;property id=&quot;20148&quot; value=&quot;5&quot;/&gt;&lt;property id=&quot;20300&quot; value=&quot;Slide 42 - &amp;quot;The Metabolic Pool Concept&amp;quot;&quot;/&gt;&lt;property id=&quot;20307&quot; value=&quot;541&quot;/&gt;&lt;/object&gt;&lt;object type=&quot;3&quot; unique_id=&quot;20595&quot;&gt;&lt;property id=&quot;20148&quot; value=&quot;5&quot;/&gt;&lt;property id=&quot;20300&quot; value=&quot;Slide 43 - &amp;quot;Animation&amp;quot;&quot;/&gt;&lt;property id=&quot;20307&quot; value=&quot;555&quot;/&gt;&lt;/object&gt;&lt;object type=&quot;3&quot; unique_id=&quot;20596&quot;&gt;&lt;property id=&quot;20148&quot; value=&quot;5&quot;/&gt;&lt;property id=&quot;20300&quot; value=&quot;Slide 44 - &amp;quot;Metabolic Pool: Catabolism &amp;quot;&quot;/&gt;&lt;property id=&quot;20307&quot; value=&quot;514&quot;/&gt;&lt;/object&gt;&lt;object type=&quot;3&quot; unique_id=&quot;20597&quot;&gt;&lt;property id=&quot;20148&quot; value=&quot;5&quot;/&gt;&lt;property id=&quot;20300&quot; value=&quot;Slide 45 - &amp;quot;Metabolic Pool: Anabolism&amp;quot;&quot;/&gt;&lt;property id=&quot;20307&quot; value=&quot;527&quot;/&gt;&lt;/object&gt;&lt;object type=&quot;3&quot; unique_id=&quot;20598&quot;&gt;&lt;property id=&quot;20148&quot; value=&quot;5&quot;/&gt;&lt;property id=&quot;20300&quot; value=&quot;Slide 46 - &amp;quot;Metabolic Pool: Anabolism&amp;quot;&quot;/&gt;&lt;property id=&quot;20307&quot; value=&quot;529&quot;/&gt;&lt;/object&gt;&lt;object type=&quot;3&quot; unique_id=&quot;20599&quot;&gt;&lt;property id=&quot;20148&quot; value=&quot;5&quot;/&gt;&lt;property id=&quot;20300&quot; value=&quot;Slide 47 - &amp;quot;Photosynthesis vs. Cellular Respiration&amp;quot;&quot;/&gt;&lt;property id=&quot;20307&quot; value=&quot;553&quot;/&gt;&lt;/object&gt;&lt;object type=&quot;3&quot; unique_id=&quot;20600&quot;&gt;&lt;property id=&quot;20148&quot; value=&quot;5&quot;/&gt;&lt;property id=&quot;20300&quot; value=&quot;Slide 48 - &amp;quot;Review&amp;quot;&quot;/&gt;&lt;property id=&quot;20307&quot; value=&quot;530&quot;/&gt;&lt;/object&gt;&lt;object type=&quot;3&quot; unique_id=&quot;20601&quot;&gt;&lt;property id=&quot;20148&quot; value=&quot;5&quot;/&gt;&lt;property id=&quot;20300&quot; value=&quot;Slide 49&quot;/&gt;&lt;property id=&quot;20307&quot; value=&quot;257&quot;/&gt;&lt;/object&gt;&lt;/object&gt;&lt;/object&gt;&lt;/database&gt;"/>
</p:tagLst>
</file>

<file path=ppt/tags/tag2.xml><?xml version="1.0" encoding="utf-8"?>
<p:tagLst xmlns:a="http://schemas.openxmlformats.org/drawingml/2006/main" xmlns:r="http://schemas.openxmlformats.org/officeDocument/2006/relationships" xmlns:p="http://schemas.openxmlformats.org/presentationml/2006/main">
  <p:tag name="MMPROD_SWF_FILE" val="0;F:\Scan\Graphics-Department Server\Job Folder\Powerpoint-Work\Powerpoint-MH_DCM-Text Art Edit\MADER-Text Edit\Incoming\Animation files - SWF\ch08\How the NAD+ Works\nad.swf"/>
</p:tagLst>
</file>

<file path=ppt/tags/tag3.xml><?xml version="1.0" encoding="utf-8"?>
<p:tagLst xmlns:a="http://schemas.openxmlformats.org/drawingml/2006/main" xmlns:r="http://schemas.openxmlformats.org/officeDocument/2006/relationships" xmlns:p="http://schemas.openxmlformats.org/presentationml/2006/main">
  <p:tag name="MMPROD_SWF_FILE" val="0;F:\Scan\Graphics-Department Server\Job Folder\Powerpoint-Work\Powerpoint-MH_DCM-Text Art Edit\MADER-Text Edit\Incoming\Animation files - SWF\ch08\How Glycolysis Works\glycolysis.swf"/>
</p:tagLst>
</file>

<file path=ppt/tags/tag4.xml><?xml version="1.0" encoding="utf-8"?>
<p:tagLst xmlns:a="http://schemas.openxmlformats.org/drawingml/2006/main" xmlns:r="http://schemas.openxmlformats.org/officeDocument/2006/relationships" xmlns:p="http://schemas.openxmlformats.org/presentationml/2006/main">
  <p:tag name="MMPROD_SWF_FILE" val="0;F:\Scan\Graphics-Department Server\Job Folder\Powerpoint-Work\Powerpoint-MH_DCM-Text Art Edit\MADER-Text Edit\Incoming\Animation files - SWF\ch08\How the Krebs Cycle Works\krebsCycle.swf"/>
</p:tagLst>
</file>

<file path=ppt/tags/tag5.xml><?xml version="1.0" encoding="utf-8"?>
<p:tagLst xmlns:a="http://schemas.openxmlformats.org/drawingml/2006/main" xmlns:r="http://schemas.openxmlformats.org/officeDocument/2006/relationships" xmlns:p="http://schemas.openxmlformats.org/presentationml/2006/main">
  <p:tag name="MMPROD_SWF_FILE" val="0;F:\Scan\Graphics-Department Server\Job Folder\Powerpoint-Work\Powerpoint-MH_DCM-Text Art Edit\MADER-Text Edit\Incoming\Animation files - SWF\ch08\Proton Pump\protonPump.swf"/>
</p:tagLst>
</file>

<file path=ppt/tags/tag6.xml><?xml version="1.0" encoding="utf-8"?>
<p:tagLst xmlns:a="http://schemas.openxmlformats.org/drawingml/2006/main" xmlns:r="http://schemas.openxmlformats.org/officeDocument/2006/relationships" xmlns:p="http://schemas.openxmlformats.org/presentationml/2006/main">
  <p:tag name="MMPROD_SWF_FILE" val="0;F:\Scan\Graphics-Department Server\Job Folder\Powerpoint-Work\Powerpoint-MH_DCM-Text Art Edit\MADER-Text Edit\Incoming\Animation files - SWF\ch08\Electron Transport System and Formation of ATP\electon_transport_system.swf"/>
</p:tagLst>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Body</Template>
  <TotalTime>15669</TotalTime>
  <Words>2338</Words>
  <Application>Microsoft Office PowerPoint</Application>
  <PresentationFormat>On-screen Show (4:3)</PresentationFormat>
  <Paragraphs>507</Paragraphs>
  <Slides>36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Wingdings</vt:lpstr>
      <vt:lpstr>Times New Roman</vt:lpstr>
      <vt:lpstr>Arial Black</vt:lpstr>
      <vt:lpstr>Arial Bold</vt:lpstr>
      <vt:lpstr>Palatino</vt:lpstr>
      <vt:lpstr>Radial</vt:lpstr>
      <vt:lpstr>Cellular Respiration</vt:lpstr>
      <vt:lpstr>Outline</vt:lpstr>
      <vt:lpstr>Cellular Respiration</vt:lpstr>
      <vt:lpstr>Glucose Breakdown: Summary Reaction</vt:lpstr>
      <vt:lpstr>NAD+ and FAD</vt:lpstr>
      <vt:lpstr>Animation</vt:lpstr>
      <vt:lpstr>Cellular Respiration</vt:lpstr>
      <vt:lpstr>Phases of Cellular Respiration</vt:lpstr>
      <vt:lpstr>Phases of Cellular Respiration</vt:lpstr>
      <vt:lpstr>Glucose Breakdown: Overview of 4 Phases</vt:lpstr>
      <vt:lpstr>Glucose Breakdown: Glycolysis</vt:lpstr>
      <vt:lpstr>Glycolysis: Inputs and Outputs</vt:lpstr>
      <vt:lpstr>Glycolysis</vt:lpstr>
      <vt:lpstr>Animation</vt:lpstr>
      <vt:lpstr>Pyruvate</vt:lpstr>
      <vt:lpstr>Fermentation</vt:lpstr>
      <vt:lpstr>Fermentation</vt:lpstr>
      <vt:lpstr>Products of Fermentation</vt:lpstr>
      <vt:lpstr>Products of Fermentation</vt:lpstr>
      <vt:lpstr>Products of Fermentation</vt:lpstr>
      <vt:lpstr>Efficiency of Fermentation</vt:lpstr>
      <vt:lpstr>The Preparatory (Prep) Reaction</vt:lpstr>
      <vt:lpstr>Mitochondrion: Structure &amp; Function</vt:lpstr>
      <vt:lpstr>Glucose Breakdown: The Citric Acid Cycle</vt:lpstr>
      <vt:lpstr>The Citric Acid Cycle</vt:lpstr>
      <vt:lpstr>Animation</vt:lpstr>
      <vt:lpstr>Citric Acid Cycle: Balance Sheet</vt:lpstr>
      <vt:lpstr>Electron Transport Chain</vt:lpstr>
      <vt:lpstr>Animation</vt:lpstr>
      <vt:lpstr>Electron Transport Chain</vt:lpstr>
      <vt:lpstr>Animation</vt:lpstr>
      <vt:lpstr>Glucose Catabolism: Overall Energy Yield</vt:lpstr>
      <vt:lpstr>Overall Energy Yielded per Glucose Molecule</vt:lpstr>
      <vt:lpstr>Metabolic Pool: Catabolism </vt:lpstr>
      <vt:lpstr>Metabolic Pool: Anabolism</vt:lpstr>
      <vt:lpstr>Metabolic Pool: Anabolism</vt:lpstr>
    </vt:vector>
  </TitlesOfParts>
  <Company>Texas State University Aquatic Biology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Photosynthesis</dc:title>
  <dc:creator>Isaac Barjis</dc:creator>
  <cp:lastModifiedBy>Alexander D. McKelvy</cp:lastModifiedBy>
  <cp:revision>178</cp:revision>
  <dcterms:created xsi:type="dcterms:W3CDTF">2005-08-16T00:44:08Z</dcterms:created>
  <dcterms:modified xsi:type="dcterms:W3CDTF">2012-02-28T17:05:27Z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